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88" r:id="rId3"/>
    <p:sldId id="279" r:id="rId4"/>
    <p:sldId id="259" r:id="rId5"/>
    <p:sldId id="268" r:id="rId6"/>
    <p:sldId id="289" r:id="rId7"/>
    <p:sldId id="261" r:id="rId8"/>
    <p:sldId id="281" r:id="rId9"/>
    <p:sldId id="285" r:id="rId10"/>
    <p:sldId id="263" r:id="rId11"/>
    <p:sldId id="283" r:id="rId12"/>
    <p:sldId id="269" r:id="rId13"/>
    <p:sldId id="273" r:id="rId14"/>
    <p:sldId id="274" r:id="rId15"/>
    <p:sldId id="270" r:id="rId16"/>
    <p:sldId id="276" r:id="rId17"/>
    <p:sldId id="271" r:id="rId18"/>
    <p:sldId id="265" r:id="rId19"/>
    <p:sldId id="286" r:id="rId20"/>
    <p:sldId id="267" r:id="rId21"/>
  </p:sldIdLst>
  <p:sldSz cx="12192000" cy="6858000"/>
  <p:notesSz cx="6858000" cy="9144000"/>
  <p:embeddedFontLst>
    <p:embeddedFont>
      <p:font typeface="나눔고딕 ExtraBold" panose="020D0904000000000000" pitchFamily="50" charset="-127"/>
      <p:bold r:id="rId22"/>
    </p:embeddedFont>
    <p:embeddedFont>
      <p:font typeface="맑은 고딕" panose="020B0503020000020004" pitchFamily="50" charset="-127"/>
      <p:regular r:id="rId23"/>
      <p:bold r:id="rId24"/>
    </p:embeddedFont>
    <p:embeddedFont>
      <p:font typeface="나눔스퀘어 ExtraBold" panose="020B0600000101010101" pitchFamily="50" charset="-127"/>
      <p:bold r:id="rId25"/>
    </p:embeddedFont>
    <p:embeddedFont>
      <p:font typeface="나눔스퀘어 Bold" panose="020B0600000101010101" pitchFamily="50" charset="-127"/>
      <p:bold r:id="rId2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3203" userDrawn="1">
          <p15:clr>
            <a:srgbClr val="A4A3A4"/>
          </p15:clr>
        </p15:guide>
        <p15:guide id="4" orient="horz" pos="799" userDrawn="1">
          <p15:clr>
            <a:srgbClr val="A4A3A4"/>
          </p15:clr>
        </p15:guide>
        <p15:guide id="5" orient="horz" pos="3770" userDrawn="1">
          <p15:clr>
            <a:srgbClr val="A4A3A4"/>
          </p15:clr>
        </p15:guide>
        <p15:guide id="6" orient="horz" pos="132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66398"/>
    <a:srgbClr val="D0E0D9"/>
    <a:srgbClr val="F6F9F7"/>
    <a:srgbClr val="B67840"/>
    <a:srgbClr val="DCBA9B"/>
    <a:srgbClr val="CE9F74"/>
    <a:srgbClr val="DFAD7C"/>
    <a:srgbClr val="DFC1A4"/>
    <a:srgbClr val="D3A982"/>
    <a:srgbClr val="F3E9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101" d="100"/>
          <a:sy n="101" d="100"/>
        </p:scale>
        <p:origin x="138" y="342"/>
      </p:cViewPr>
      <p:guideLst>
        <p:guide orient="horz" pos="2160"/>
        <p:guide pos="3840"/>
        <p:guide orient="horz" pos="3203"/>
        <p:guide orient="horz" pos="799"/>
        <p:guide orient="horz" pos="3770"/>
        <p:guide orient="horz" pos="132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9668E-6701-4295-90E3-12D022C7DF88}" type="datetimeFigureOut">
              <a:rPr lang="ko-KR" altLang="en-US" smtClean="0"/>
              <a:t>2021-04-05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DDCB6-0752-4D3B-951B-E9626ACC4B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68576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9668E-6701-4295-90E3-12D022C7DF88}" type="datetimeFigureOut">
              <a:rPr lang="ko-KR" altLang="en-US" smtClean="0"/>
              <a:t>2021-04-05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DDCB6-0752-4D3B-951B-E9626ACC4B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40124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9668E-6701-4295-90E3-12D022C7DF88}" type="datetimeFigureOut">
              <a:rPr lang="ko-KR" altLang="en-US" smtClean="0"/>
              <a:t>2021-04-05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DDCB6-0752-4D3B-951B-E9626ACC4B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88711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9668E-6701-4295-90E3-12D022C7DF88}" type="datetimeFigureOut">
              <a:rPr lang="ko-KR" altLang="en-US" smtClean="0"/>
              <a:t>2021-04-05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DDCB6-0752-4D3B-951B-E9626ACC4B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79513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9668E-6701-4295-90E3-12D022C7DF88}" type="datetimeFigureOut">
              <a:rPr lang="ko-KR" altLang="en-US" smtClean="0"/>
              <a:t>2021-04-05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DDCB6-0752-4D3B-951B-E9626ACC4B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29810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9668E-6701-4295-90E3-12D022C7DF88}" type="datetimeFigureOut">
              <a:rPr lang="ko-KR" altLang="en-US" smtClean="0"/>
              <a:t>2021-04-05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DDCB6-0752-4D3B-951B-E9626ACC4B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61297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9668E-6701-4295-90E3-12D022C7DF88}" type="datetimeFigureOut">
              <a:rPr lang="ko-KR" altLang="en-US" smtClean="0"/>
              <a:t>2021-04-05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DDCB6-0752-4D3B-951B-E9626ACC4B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23098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9668E-6701-4295-90E3-12D022C7DF88}" type="datetimeFigureOut">
              <a:rPr lang="ko-KR" altLang="en-US" smtClean="0"/>
              <a:t>2021-04-05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DDCB6-0752-4D3B-951B-E9626ACC4B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43016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9668E-6701-4295-90E3-12D022C7DF88}" type="datetimeFigureOut">
              <a:rPr lang="ko-KR" altLang="en-US" smtClean="0"/>
              <a:t>2021-04-05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DDCB6-0752-4D3B-951B-E9626ACC4B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07747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9668E-6701-4295-90E3-12D022C7DF88}" type="datetimeFigureOut">
              <a:rPr lang="ko-KR" altLang="en-US" smtClean="0"/>
              <a:t>2021-04-05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DDCB6-0752-4D3B-951B-E9626ACC4B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14696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9668E-6701-4295-90E3-12D022C7DF88}" type="datetimeFigureOut">
              <a:rPr lang="ko-KR" altLang="en-US" smtClean="0"/>
              <a:t>2021-04-05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DDCB6-0752-4D3B-951B-E9626ACC4B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66860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59668E-6701-4295-90E3-12D022C7DF88}" type="datetimeFigureOut">
              <a:rPr lang="ko-KR" altLang="en-US" smtClean="0"/>
              <a:t>2021-04-05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2DDCB6-0752-4D3B-951B-E9626ACC4B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99072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microsoft.com/office/2007/relationships/hdphoto" Target="../media/hdphoto1.wdp"/><Relationship Id="rId7" Type="http://schemas.openxmlformats.org/officeDocument/2006/relationships/image" Target="../media/image12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jpe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993E913F-861B-4C62-AF2D-A8DCFCC46874}"/>
              </a:ext>
            </a:extLst>
          </p:cNvPr>
          <p:cNvSpPr/>
          <p:nvPr/>
        </p:nvSpPr>
        <p:spPr>
          <a:xfrm>
            <a:off x="1" y="1268413"/>
            <a:ext cx="12192000" cy="51288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10709515-9060-42D4-A650-FD99DE9B4AD1}"/>
              </a:ext>
            </a:extLst>
          </p:cNvPr>
          <p:cNvGrpSpPr/>
          <p:nvPr/>
        </p:nvGrpSpPr>
        <p:grpSpPr>
          <a:xfrm>
            <a:off x="1134433" y="-219075"/>
            <a:ext cx="9942183" cy="7296150"/>
            <a:chOff x="1134433" y="-219075"/>
            <a:chExt cx="9942183" cy="7296150"/>
          </a:xfrm>
        </p:grpSpPr>
        <p:sp>
          <p:nvSpPr>
            <p:cNvPr id="6" name="자유형: 도형 5">
              <a:extLst>
                <a:ext uri="{FF2B5EF4-FFF2-40B4-BE49-F238E27FC236}">
                  <a16:creationId xmlns:a16="http://schemas.microsoft.com/office/drawing/2014/main" id="{80BCDF71-5A47-4C91-920E-8D54D40023C1}"/>
                </a:ext>
              </a:extLst>
            </p:cNvPr>
            <p:cNvSpPr/>
            <p:nvPr/>
          </p:nvSpPr>
          <p:spPr>
            <a:xfrm>
              <a:off x="1134433" y="1"/>
              <a:ext cx="9942183" cy="6857999"/>
            </a:xfrm>
            <a:custGeom>
              <a:avLst/>
              <a:gdLst>
                <a:gd name="connsiteX0" fmla="*/ 3429000 w 9942183"/>
                <a:gd name="connsiteY0" fmla="*/ 0 h 6857999"/>
                <a:gd name="connsiteX1" fmla="*/ 6513184 w 9942183"/>
                <a:gd name="connsiteY1" fmla="*/ 0 h 6857999"/>
                <a:gd name="connsiteX2" fmla="*/ 9942183 w 9942183"/>
                <a:gd name="connsiteY2" fmla="*/ 3429000 h 6857999"/>
                <a:gd name="connsiteX3" fmla="*/ 6513184 w 9942183"/>
                <a:gd name="connsiteY3" fmla="*/ 6857999 h 6857999"/>
                <a:gd name="connsiteX4" fmla="*/ 3429000 w 9942183"/>
                <a:gd name="connsiteY4" fmla="*/ 6857999 h 6857999"/>
                <a:gd name="connsiteX5" fmla="*/ 0 w 9942183"/>
                <a:gd name="connsiteY5" fmla="*/ 3429000 h 6857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942183" h="6857999">
                  <a:moveTo>
                    <a:pt x="3429000" y="0"/>
                  </a:moveTo>
                  <a:lnTo>
                    <a:pt x="6513184" y="0"/>
                  </a:lnTo>
                  <a:lnTo>
                    <a:pt x="9942183" y="3429000"/>
                  </a:lnTo>
                  <a:lnTo>
                    <a:pt x="6513184" y="6857999"/>
                  </a:lnTo>
                  <a:lnTo>
                    <a:pt x="3429000" y="6857999"/>
                  </a:lnTo>
                  <a:lnTo>
                    <a:pt x="0" y="342900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9600" dirty="0">
                  <a:gradFill>
                    <a:gsLst>
                      <a:gs pos="0">
                        <a:srgbClr val="F3E9E0"/>
                      </a:gs>
                      <a:gs pos="70000">
                        <a:srgbClr val="DFC1A4"/>
                      </a:gs>
                      <a:gs pos="100000">
                        <a:srgbClr val="D3A982"/>
                      </a:gs>
                    </a:gsLst>
                    <a:lin ang="5400000" scaled="1"/>
                  </a:gra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신규 </a:t>
              </a:r>
              <a:r>
                <a:rPr lang="ko-KR" altLang="en-US" sz="9600" dirty="0">
                  <a:gradFill flip="none" rotWithShape="1">
                    <a:gsLst>
                      <a:gs pos="0">
                        <a:srgbClr val="F3E9E0"/>
                      </a:gs>
                      <a:gs pos="70000">
                        <a:srgbClr val="DCBA9B"/>
                      </a:gs>
                      <a:gs pos="100000">
                        <a:srgbClr val="DFAD7C"/>
                      </a:gs>
                    </a:gsLst>
                    <a:lin ang="5400000" scaled="1"/>
                    <a:tileRect/>
                  </a:gra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캐릭터</a:t>
              </a:r>
              <a:r>
                <a:rPr lang="ko-KR" altLang="en-US" sz="9600" dirty="0">
                  <a:gradFill>
                    <a:gsLst>
                      <a:gs pos="0">
                        <a:srgbClr val="F3E9E0"/>
                      </a:gs>
                      <a:gs pos="70000">
                        <a:srgbClr val="DFC1A4"/>
                      </a:gs>
                      <a:gs pos="100000">
                        <a:srgbClr val="D3A982"/>
                      </a:gs>
                    </a:gsLst>
                    <a:lin ang="5400000" scaled="1"/>
                  </a:gra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</a:t>
              </a:r>
              <a:r>
                <a:rPr lang="ko-KR" altLang="en-US" sz="9600" dirty="0">
                  <a:gradFill flip="none" rotWithShape="1">
                    <a:gsLst>
                      <a:gs pos="0">
                        <a:srgbClr val="F3E9E0"/>
                      </a:gs>
                      <a:gs pos="50000">
                        <a:srgbClr val="DCBA9B"/>
                      </a:gs>
                      <a:gs pos="100000">
                        <a:srgbClr val="B67840"/>
                      </a:gs>
                    </a:gsLst>
                    <a:lin ang="5400000" scaled="1"/>
                    <a:tileRect/>
                  </a:gra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기획</a:t>
              </a:r>
            </a:p>
          </p:txBody>
        </p:sp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id="{D1FA05B2-AADD-48CC-BBBB-6C43013468B7}"/>
                </a:ext>
              </a:extLst>
            </p:cNvPr>
            <p:cNvSpPr/>
            <p:nvPr/>
          </p:nvSpPr>
          <p:spPr>
            <a:xfrm rot="2700000">
              <a:off x="2447924" y="-219075"/>
              <a:ext cx="7296150" cy="7296150"/>
            </a:xfrm>
            <a:custGeom>
              <a:avLst/>
              <a:gdLst>
                <a:gd name="connsiteX0" fmla="*/ 2408361 w 7296150"/>
                <a:gd name="connsiteY0" fmla="*/ 38451 h 7296150"/>
                <a:gd name="connsiteX1" fmla="*/ 2446812 w 7296150"/>
                <a:gd name="connsiteY1" fmla="*/ 0 h 7296150"/>
                <a:gd name="connsiteX2" fmla="*/ 7296150 w 7296150"/>
                <a:gd name="connsiteY2" fmla="*/ 0 h 7296150"/>
                <a:gd name="connsiteX3" fmla="*/ 7296150 w 7296150"/>
                <a:gd name="connsiteY3" fmla="*/ 4849338 h 7296150"/>
                <a:gd name="connsiteX4" fmla="*/ 7257699 w 7296150"/>
                <a:gd name="connsiteY4" fmla="*/ 4887789 h 7296150"/>
                <a:gd name="connsiteX5" fmla="*/ 7257699 w 7296150"/>
                <a:gd name="connsiteY5" fmla="*/ 38451 h 7296150"/>
                <a:gd name="connsiteX6" fmla="*/ 0 w 7296150"/>
                <a:gd name="connsiteY6" fmla="*/ 2446812 h 7296150"/>
                <a:gd name="connsiteX7" fmla="*/ 38451 w 7296150"/>
                <a:gd name="connsiteY7" fmla="*/ 2408361 h 7296150"/>
                <a:gd name="connsiteX8" fmla="*/ 38451 w 7296150"/>
                <a:gd name="connsiteY8" fmla="*/ 7257699 h 7296150"/>
                <a:gd name="connsiteX9" fmla="*/ 4887789 w 7296150"/>
                <a:gd name="connsiteY9" fmla="*/ 7257699 h 7296150"/>
                <a:gd name="connsiteX10" fmla="*/ 4849338 w 7296150"/>
                <a:gd name="connsiteY10" fmla="*/ 7296150 h 7296150"/>
                <a:gd name="connsiteX11" fmla="*/ 0 w 7296150"/>
                <a:gd name="connsiteY11" fmla="*/ 7296150 h 729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296150" h="7296150">
                  <a:moveTo>
                    <a:pt x="2408361" y="38451"/>
                  </a:moveTo>
                  <a:lnTo>
                    <a:pt x="2446812" y="0"/>
                  </a:lnTo>
                  <a:lnTo>
                    <a:pt x="7296150" y="0"/>
                  </a:lnTo>
                  <a:lnTo>
                    <a:pt x="7296150" y="4849338"/>
                  </a:lnTo>
                  <a:lnTo>
                    <a:pt x="7257699" y="4887789"/>
                  </a:lnTo>
                  <a:lnTo>
                    <a:pt x="7257699" y="38451"/>
                  </a:lnTo>
                  <a:close/>
                  <a:moveTo>
                    <a:pt x="0" y="2446812"/>
                  </a:moveTo>
                  <a:lnTo>
                    <a:pt x="38451" y="2408361"/>
                  </a:lnTo>
                  <a:lnTo>
                    <a:pt x="38451" y="7257699"/>
                  </a:lnTo>
                  <a:lnTo>
                    <a:pt x="4887789" y="7257699"/>
                  </a:lnTo>
                  <a:lnTo>
                    <a:pt x="4849338" y="7296150"/>
                  </a:lnTo>
                  <a:lnTo>
                    <a:pt x="0" y="729615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11" name="Picture 2" descr="게임성과 BM모델이 반비례! - 가디언 테일즈">
            <a:extLst>
              <a:ext uri="{FF2B5EF4-FFF2-40B4-BE49-F238E27FC236}">
                <a16:creationId xmlns:a16="http://schemas.microsoft.com/office/drawing/2014/main" id="{201A3E77-D572-487A-8113-D321C59D8F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4274" y="261938"/>
            <a:ext cx="4762500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4142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35080033-6FE8-4922-8E62-250AEFDFD36C}"/>
              </a:ext>
            </a:extLst>
          </p:cNvPr>
          <p:cNvSpPr/>
          <p:nvPr/>
        </p:nvSpPr>
        <p:spPr>
          <a:xfrm>
            <a:off x="1" y="1268413"/>
            <a:ext cx="12192000" cy="51288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6095999" y="2716230"/>
            <a:ext cx="6096000" cy="2527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dirty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이별 그리고 이 세계</a:t>
            </a:r>
            <a:endParaRPr lang="en-US" altLang="ko-KR" sz="3200" dirty="0">
              <a:solidFill>
                <a:srgbClr val="FFFF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태어나자마자 버려져 전쟁터에서 자란 그는 전장이 집이었고</a:t>
            </a:r>
            <a:r>
              <a:rPr lang="en-US" altLang="ko-KR" sz="10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0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동료들이 가족이었다</a:t>
            </a:r>
            <a:r>
              <a:rPr lang="en-US" altLang="ko-KR" sz="10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하지만 가혹한 전장에서 살아남는 동료들은 극소수였고</a:t>
            </a:r>
            <a:r>
              <a:rPr lang="en-US" altLang="ko-KR" sz="10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endParaRPr lang="en-US" altLang="ko-KR" sz="1050" dirty="0" smtClean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5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 </a:t>
            </a:r>
            <a:r>
              <a:rPr lang="ko-KR" altLang="en-US" sz="10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극소수의 동료들 마저 반복되는 전장 속에서 죽어갔다</a:t>
            </a:r>
            <a:r>
              <a:rPr lang="en-US" altLang="ko-KR" sz="10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이러한 상황에 그는 정신적으로도 육체적으로도 지쳐 버렸다</a:t>
            </a:r>
            <a:r>
              <a:rPr lang="en-US" altLang="ko-KR" sz="10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완전히 지쳐버린 그는 적이 폭격을 가한다는 정보를 듣고도 피하지 않았다</a:t>
            </a:r>
            <a:r>
              <a:rPr lang="en-US" altLang="ko-KR" sz="10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5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곧 </a:t>
            </a:r>
            <a:r>
              <a:rPr lang="ko-KR" altLang="en-US" sz="10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폭격이 가해졌고</a:t>
            </a:r>
            <a:r>
              <a:rPr lang="en-US" altLang="ko-KR" sz="10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0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그는 폭격 속에서 동료들을 만나길 </a:t>
            </a:r>
            <a:r>
              <a:rPr lang="ko-KR" altLang="en-US" sz="105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빌었지만 폭격이 </a:t>
            </a:r>
            <a:r>
              <a:rPr lang="ko-KR" altLang="en-US" sz="10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끝났을 때</a:t>
            </a:r>
            <a:r>
              <a:rPr lang="en-US" altLang="ko-KR" sz="10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endParaRPr lang="en-US" altLang="ko-KR" sz="1050" dirty="0" smtClean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5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그는 </a:t>
            </a:r>
            <a:r>
              <a:rPr lang="ko-KR" altLang="en-US" sz="10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전혀 다른 세계에 떨어져 있었다</a:t>
            </a:r>
            <a:r>
              <a:rPr lang="en-US" altLang="ko-KR" sz="10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ko-KR" altLang="en-US" sz="105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41D9335-50FA-405A-A6CE-4E67FBB4D783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7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DE6EFC-4A69-4FCC-8B2C-66F4CD58F98F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신규 캐릭터 스토리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A63B5D8-758F-4F64-ABC2-F4E2864B8D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33" r="16033"/>
          <a:stretch/>
        </p:blipFill>
        <p:spPr>
          <a:xfrm>
            <a:off x="1059487" y="2714693"/>
            <a:ext cx="3600000" cy="2219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254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454696B2-76BD-43F8-AD0F-6E5C088200D4}"/>
              </a:ext>
            </a:extLst>
          </p:cNvPr>
          <p:cNvSpPr/>
          <p:nvPr/>
        </p:nvSpPr>
        <p:spPr>
          <a:xfrm>
            <a:off x="1" y="1268413"/>
            <a:ext cx="12192000" cy="51288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41D9335-50FA-405A-A6CE-4E67FBB4D783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7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DE6EFC-4A69-4FCC-8B2C-66F4CD58F98F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신규 캐릭터 스토리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095999" y="2716230"/>
            <a:ext cx="6096000" cy="22852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dirty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새로운 이름</a:t>
            </a:r>
            <a:endParaRPr lang="en-US" altLang="ko-KR" sz="3200" dirty="0">
              <a:solidFill>
                <a:srgbClr val="FFFF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그가 발견된 곳은 광기의 사막으로 마침 그 곳을 지나가던 </a:t>
            </a:r>
            <a:r>
              <a:rPr lang="ko-KR" altLang="en-US" sz="105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마빈에</a:t>
            </a:r>
            <a:r>
              <a:rPr lang="ko-KR" altLang="en-US" sz="10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의해 구해졌다</a:t>
            </a:r>
            <a:r>
              <a:rPr lang="en-US" altLang="ko-KR" sz="10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5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마빈은</a:t>
            </a:r>
            <a:r>
              <a:rPr lang="ko-KR" altLang="en-US" sz="10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몇 번이나 그의 이름을 물어보았지만 그는 괴로운 표정을 지으며 나는 그저 죄인이라 말할 뿐이었다</a:t>
            </a:r>
            <a:r>
              <a:rPr lang="en-US" altLang="ko-KR" sz="10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그는 한동안 </a:t>
            </a:r>
            <a:r>
              <a:rPr lang="ko-KR" altLang="en-US" sz="105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마빈과</a:t>
            </a:r>
            <a:r>
              <a:rPr lang="ko-KR" altLang="en-US" sz="10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함께 행동하며 </a:t>
            </a:r>
            <a:r>
              <a:rPr lang="ko-KR" altLang="en-US" sz="105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마빈이</a:t>
            </a:r>
            <a:r>
              <a:rPr lang="ko-KR" altLang="en-US" sz="10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소중한 것을 부수지 않기 위해 노력하는 것을 계속 지켜 보았다</a:t>
            </a:r>
            <a:r>
              <a:rPr lang="en-US" altLang="ko-KR" sz="10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그러면서 그는 깨달았다</a:t>
            </a:r>
            <a:r>
              <a:rPr lang="en-US" altLang="ko-KR" sz="10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더 이상 동료들을 잃지 않기 위해서 더 노력하겠다고</a:t>
            </a:r>
            <a:r>
              <a:rPr lang="en-US" altLang="ko-KR" sz="10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0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그리고 그동안 나는 나태 해서 지키지 못했다고</a:t>
            </a:r>
            <a:r>
              <a:rPr lang="en-US" altLang="ko-KR" sz="10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다짐을 잊지 않기 위해 그는 이 세계에서 </a:t>
            </a:r>
            <a:r>
              <a:rPr lang="ko-KR" altLang="en-US" sz="105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슬로스라는</a:t>
            </a:r>
            <a:r>
              <a:rPr lang="ko-KR" altLang="en-US" sz="10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이름으로 살아가기로 결정한다</a:t>
            </a:r>
            <a:r>
              <a:rPr lang="en-US" altLang="ko-KR" sz="10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p:pic>
        <p:nvPicPr>
          <p:cNvPr id="1026" name="Picture 2" descr="스크랩] 의인은 일곱번 넘어져도 다시 일어나려니와 - 동영상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1557" y="2718501"/>
            <a:ext cx="3319916" cy="221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6552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861738ED-5528-4D7D-BB24-906C4A528E6F}"/>
              </a:ext>
            </a:extLst>
          </p:cNvPr>
          <p:cNvSpPr/>
          <p:nvPr/>
        </p:nvSpPr>
        <p:spPr>
          <a:xfrm>
            <a:off x="1" y="1268413"/>
            <a:ext cx="12192000" cy="51288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D32CF42-B24B-4AA9-8FA2-1F17BFC2A361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8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0D18B9-0280-47ED-9E64-AE0287AAFC27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신규 캐릭터 보유 능력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4625" y="1626994"/>
            <a:ext cx="5121084" cy="362133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A0D7A06-BD12-48C0-81F4-BC6A13C60666}"/>
              </a:ext>
            </a:extLst>
          </p:cNvPr>
          <p:cNvSpPr txBox="1"/>
          <p:nvPr/>
        </p:nvSpPr>
        <p:spPr>
          <a:xfrm>
            <a:off x="974916" y="1814302"/>
            <a:ext cx="362309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 </a:t>
            </a:r>
            <a:r>
              <a:rPr lang="ko-KR" altLang="en-US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캐릭터 </a:t>
            </a:r>
            <a:r>
              <a:rPr lang="ko-KR" altLang="en-US" dirty="0" err="1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스테이터스</a:t>
            </a:r>
            <a:endParaRPr lang="en-US" altLang="ko-KR" dirty="0">
              <a:solidFill>
                <a:srgbClr val="FFFF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*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공격력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체력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방어력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피해 감소 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4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가지의 수치는 기존 유니크 탱커 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캐릭터를 기준으로 하되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공격력과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방어력의 비율은 </a:t>
            </a:r>
            <a:r>
              <a:rPr lang="ko-KR" altLang="en-US" sz="14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크레이그를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참고하여 설정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 </a:t>
            </a:r>
            <a:r>
              <a:rPr lang="ko-KR" altLang="en-US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파티 버프</a:t>
            </a:r>
            <a:endParaRPr lang="en-US" altLang="ko-KR" dirty="0">
              <a:solidFill>
                <a:srgbClr val="FFFF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*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파티 시너지와 컨셉을 살려 파티 버프 설정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6180825" y="1998804"/>
            <a:ext cx="1852301" cy="1514476"/>
          </a:xfrm>
          <a:prstGeom prst="roundRect">
            <a:avLst>
              <a:gd name="adj" fmla="val 8691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5918888" y="1720197"/>
            <a:ext cx="371475" cy="371475"/>
          </a:xfrm>
          <a:prstGeom prst="ellipse">
            <a:avLst/>
          </a:prstGeom>
          <a:solidFill>
            <a:srgbClr val="514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6180824" y="3757121"/>
            <a:ext cx="1852301" cy="762987"/>
          </a:xfrm>
          <a:prstGeom prst="roundRect">
            <a:avLst>
              <a:gd name="adj" fmla="val 8691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5918888" y="3420411"/>
            <a:ext cx="371475" cy="371475"/>
          </a:xfrm>
          <a:prstGeom prst="ellipse">
            <a:avLst/>
          </a:prstGeom>
          <a:solidFill>
            <a:srgbClr val="514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2659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E3586190-C4C2-43C4-B79E-21322AEA5072}"/>
              </a:ext>
            </a:extLst>
          </p:cNvPr>
          <p:cNvSpPr/>
          <p:nvPr/>
        </p:nvSpPr>
        <p:spPr>
          <a:xfrm>
            <a:off x="1" y="1268413"/>
            <a:ext cx="12192000" cy="51288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79EB9D76-8BFC-4123-97FB-AE5CB8D46B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4626" y="1630734"/>
            <a:ext cx="5121084" cy="3621338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BD32CF42-B24B-4AA9-8FA2-1F17BFC2A361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8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0D18B9-0280-47ED-9E64-AE0287AAFC27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신규 캐릭터 보유 능력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0D7A06-BD12-48C0-81F4-BC6A13C60666}"/>
              </a:ext>
            </a:extLst>
          </p:cNvPr>
          <p:cNvSpPr txBox="1"/>
          <p:nvPr/>
        </p:nvSpPr>
        <p:spPr>
          <a:xfrm>
            <a:off x="974916" y="1536735"/>
            <a:ext cx="3623094" cy="44781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 </a:t>
            </a:r>
            <a:r>
              <a:rPr lang="ko-KR" altLang="en-US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착용 가능 장비</a:t>
            </a:r>
            <a:endParaRPr lang="en-US" altLang="ko-KR" dirty="0">
              <a:solidFill>
                <a:srgbClr val="FFFF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*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공격력이 높지만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피해 감소 수치가 함께 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붙는 </a:t>
            </a:r>
            <a:r>
              <a:rPr lang="ko-KR" altLang="en-US" sz="14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건틀렛을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착용하여 탱커에게 더욱 힘을 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줄 수 있도록 설정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4. </a:t>
            </a:r>
            <a:r>
              <a:rPr lang="ko-KR" altLang="en-US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일반 공격</a:t>
            </a:r>
            <a:endParaRPr lang="en-US" altLang="ko-KR" dirty="0">
              <a:solidFill>
                <a:srgbClr val="FFFF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*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기본 공격은 공격 시 마다 앞으로 전진하여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도발 범위 안으로 들어올 수 있게 하며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탱커의 필수 스킬인 범위 도발을 주어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다수의 적을 도발하여 아군의 피해를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덜어줄 수 있게 </a:t>
            </a:r>
            <a:r>
              <a:rPr lang="ko-KR" altLang="en-US" sz="14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구성</a:t>
            </a:r>
            <a:endParaRPr lang="en-US" altLang="ko-KR" sz="1400" dirty="0" smtClean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4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</a:t>
            </a:r>
            <a:r>
              <a:rPr lang="ko-KR" altLang="en-US" sz="14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전투의 함성 스킬의 범위는 </a:t>
            </a:r>
            <a:r>
              <a:rPr lang="en-US" altLang="ko-KR" sz="14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4x4</a:t>
            </a:r>
            <a:r>
              <a:rPr lang="ko-KR" altLang="en-US" sz="14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이며</a:t>
            </a:r>
            <a:r>
              <a:rPr lang="en-US" altLang="ko-KR" sz="14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4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</a:t>
            </a:r>
            <a:r>
              <a:rPr lang="ko-KR" altLang="en-US" sz="14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전용 무기 장착 시 </a:t>
            </a:r>
            <a:r>
              <a:rPr lang="en-US" altLang="ko-KR" sz="14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5x5</a:t>
            </a:r>
            <a:r>
              <a:rPr lang="ko-KR" altLang="en-US" sz="14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증가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8092176" y="2056792"/>
            <a:ext cx="2984500" cy="673369"/>
          </a:xfrm>
          <a:prstGeom prst="roundRect">
            <a:avLst>
              <a:gd name="adj" fmla="val 8691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7906438" y="1776163"/>
            <a:ext cx="371475" cy="371475"/>
          </a:xfrm>
          <a:prstGeom prst="ellipse">
            <a:avLst/>
          </a:prstGeom>
          <a:solidFill>
            <a:srgbClr val="514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8092176" y="2761642"/>
            <a:ext cx="2984500" cy="584469"/>
          </a:xfrm>
          <a:prstGeom prst="roundRect">
            <a:avLst>
              <a:gd name="adj" fmla="val 8691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7906438" y="2481013"/>
            <a:ext cx="371475" cy="371475"/>
          </a:xfrm>
          <a:prstGeom prst="ellipse">
            <a:avLst/>
          </a:prstGeom>
          <a:solidFill>
            <a:srgbClr val="514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1882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F35D598D-A4A2-40EB-8684-5A73C70B6E87}"/>
              </a:ext>
            </a:extLst>
          </p:cNvPr>
          <p:cNvSpPr/>
          <p:nvPr/>
        </p:nvSpPr>
        <p:spPr>
          <a:xfrm>
            <a:off x="1" y="1268413"/>
            <a:ext cx="12192000" cy="51288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DCD090E9-0F84-47FB-B02A-FF643832BB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4626" y="1626957"/>
            <a:ext cx="5121084" cy="3621338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BD32CF42-B24B-4AA9-8FA2-1F17BFC2A361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8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0D18B9-0280-47ED-9E64-AE0287AAFC27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신규 캐릭터 보유 능력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0D7A06-BD12-48C0-81F4-BC6A13C60666}"/>
              </a:ext>
            </a:extLst>
          </p:cNvPr>
          <p:cNvSpPr txBox="1"/>
          <p:nvPr/>
        </p:nvSpPr>
        <p:spPr>
          <a:xfrm>
            <a:off x="966290" y="2006465"/>
            <a:ext cx="362309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5. </a:t>
            </a:r>
            <a:r>
              <a:rPr lang="ko-KR" altLang="en-US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연계기</a:t>
            </a:r>
            <a:endParaRPr lang="en-US" altLang="ko-KR" dirty="0">
              <a:solidFill>
                <a:srgbClr val="FFFF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*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타 지속성 캐릭터와의 연계기가 이어지기 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쉽게 설정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6. </a:t>
            </a:r>
            <a:r>
              <a:rPr lang="ko-KR" altLang="en-US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특수 능력</a:t>
            </a:r>
            <a:endParaRPr lang="en-US" altLang="ko-KR" dirty="0">
              <a:solidFill>
                <a:srgbClr val="FFFF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*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팀원을 지키려는 스토리에 알맞게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살아있는 팀원의 수에 비례하여 방어력을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증가 시켜 더 오래 버틸 수 있게 설계</a:t>
            </a:r>
          </a:p>
        </p:txBody>
      </p:sp>
      <p:sp>
        <p:nvSpPr>
          <p:cNvPr id="8" name="모서리가 둥근 직사각형 7"/>
          <p:cNvSpPr/>
          <p:nvPr/>
        </p:nvSpPr>
        <p:spPr>
          <a:xfrm>
            <a:off x="8092176" y="3357911"/>
            <a:ext cx="2984500" cy="657225"/>
          </a:xfrm>
          <a:prstGeom prst="roundRect">
            <a:avLst>
              <a:gd name="adj" fmla="val 8691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7906438" y="3081095"/>
            <a:ext cx="371475" cy="371475"/>
          </a:xfrm>
          <a:prstGeom prst="ellipse">
            <a:avLst/>
          </a:prstGeom>
          <a:solidFill>
            <a:srgbClr val="514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8092176" y="4281836"/>
            <a:ext cx="2984500" cy="657225"/>
          </a:xfrm>
          <a:prstGeom prst="roundRect">
            <a:avLst>
              <a:gd name="adj" fmla="val 8691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7906438" y="4005020"/>
            <a:ext cx="371475" cy="371475"/>
          </a:xfrm>
          <a:prstGeom prst="ellipse">
            <a:avLst/>
          </a:prstGeom>
          <a:solidFill>
            <a:srgbClr val="514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6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18897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F35D598D-A4A2-40EB-8684-5A73C70B6E87}"/>
              </a:ext>
            </a:extLst>
          </p:cNvPr>
          <p:cNvSpPr/>
          <p:nvPr/>
        </p:nvSpPr>
        <p:spPr>
          <a:xfrm>
            <a:off x="1" y="1268413"/>
            <a:ext cx="12192000" cy="51288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95BE0E9-4253-4EAD-A307-A1903F418235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9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2FD440-C732-4119-97D8-5E3691D31A9E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신규 캐릭터 전용 무기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C7DB83-4DEF-4E98-A2E0-463B33AC7485}"/>
              </a:ext>
            </a:extLst>
          </p:cNvPr>
          <p:cNvSpPr txBox="1"/>
          <p:nvPr/>
        </p:nvSpPr>
        <p:spPr>
          <a:xfrm>
            <a:off x="974916" y="1664897"/>
            <a:ext cx="3623094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 </a:t>
            </a:r>
            <a:r>
              <a:rPr lang="ko-KR" altLang="en-US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무기 종류</a:t>
            </a:r>
            <a:endParaRPr lang="en-US" altLang="ko-KR" dirty="0">
              <a:solidFill>
                <a:srgbClr val="FFFF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*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타 무기에는 잘 붙지 않는 옵션인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피해 감소가 </a:t>
            </a:r>
            <a:r>
              <a:rPr lang="ko-KR" altLang="en-US" sz="14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탱커에게는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잘 어울리는 옵션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이기 때문에 </a:t>
            </a:r>
            <a:r>
              <a:rPr lang="ko-KR" altLang="en-US" sz="14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건틀렛으로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설정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 </a:t>
            </a:r>
            <a:r>
              <a:rPr lang="ko-KR" altLang="en-US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기본 옵션</a:t>
            </a:r>
            <a:endParaRPr lang="en-US" altLang="ko-KR" dirty="0">
              <a:solidFill>
                <a:srgbClr val="FFFF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*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공격력옵션을 최소화 하고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강인함에 관련된 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옵션을 극대화 하여 탱커에 알맞게끔 설정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 </a:t>
            </a:r>
            <a:r>
              <a:rPr lang="ko-KR" altLang="en-US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전용 무기 효과</a:t>
            </a:r>
            <a:endParaRPr lang="en-US" altLang="ko-KR" dirty="0">
              <a:solidFill>
                <a:srgbClr val="FFFF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*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타 탱커들과 똑같은 범위의 도발을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더 강화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시켜 </a:t>
            </a:r>
            <a:r>
              <a:rPr lang="ko-KR" altLang="en-US" sz="14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탱커로서의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입지를 다질 수 있게 설정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09" name="그림 108">
            <a:extLst>
              <a:ext uri="{FF2B5EF4-FFF2-40B4-BE49-F238E27FC236}">
                <a16:creationId xmlns:a16="http://schemas.microsoft.com/office/drawing/2014/main" id="{608DE4DC-C7B2-4130-811D-98745C7FB7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529451"/>
            <a:ext cx="5273615" cy="3817800"/>
          </a:xfrm>
          <a:prstGeom prst="rect">
            <a:avLst/>
          </a:prstGeom>
        </p:spPr>
      </p:pic>
      <p:sp>
        <p:nvSpPr>
          <p:cNvPr id="7" name="모서리가 둥근 직사각형 5">
            <a:extLst>
              <a:ext uri="{FF2B5EF4-FFF2-40B4-BE49-F238E27FC236}">
                <a16:creationId xmlns:a16="http://schemas.microsoft.com/office/drawing/2014/main" id="{43F6C39A-192D-4988-8E15-9505468215A3}"/>
              </a:ext>
            </a:extLst>
          </p:cNvPr>
          <p:cNvSpPr/>
          <p:nvPr/>
        </p:nvSpPr>
        <p:spPr>
          <a:xfrm>
            <a:off x="6718301" y="2139950"/>
            <a:ext cx="520700" cy="276225"/>
          </a:xfrm>
          <a:prstGeom prst="roundRect">
            <a:avLst>
              <a:gd name="adj" fmla="val 8691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8A6F7126-97BD-43B7-A834-9A3C4664949E}"/>
              </a:ext>
            </a:extLst>
          </p:cNvPr>
          <p:cNvSpPr/>
          <p:nvPr/>
        </p:nvSpPr>
        <p:spPr>
          <a:xfrm>
            <a:off x="6477579" y="1837672"/>
            <a:ext cx="371475" cy="371475"/>
          </a:xfrm>
          <a:prstGeom prst="ellipse">
            <a:avLst/>
          </a:prstGeom>
          <a:solidFill>
            <a:srgbClr val="514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모서리가 둥근 직사각형 5">
            <a:extLst>
              <a:ext uri="{FF2B5EF4-FFF2-40B4-BE49-F238E27FC236}">
                <a16:creationId xmlns:a16="http://schemas.microsoft.com/office/drawing/2014/main" id="{D280C586-D5AD-4D03-87B1-6C37E1DC09E2}"/>
              </a:ext>
            </a:extLst>
          </p:cNvPr>
          <p:cNvSpPr/>
          <p:nvPr/>
        </p:nvSpPr>
        <p:spPr>
          <a:xfrm>
            <a:off x="6197600" y="2432050"/>
            <a:ext cx="2435859" cy="1256030"/>
          </a:xfrm>
          <a:prstGeom prst="roundRect">
            <a:avLst>
              <a:gd name="adj" fmla="val 8691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3AB01E0F-EB6B-4CF7-B474-D755269108DB}"/>
              </a:ext>
            </a:extLst>
          </p:cNvPr>
          <p:cNvSpPr/>
          <p:nvPr/>
        </p:nvSpPr>
        <p:spPr>
          <a:xfrm>
            <a:off x="5956908" y="2223452"/>
            <a:ext cx="371475" cy="371475"/>
          </a:xfrm>
          <a:prstGeom prst="ellipse">
            <a:avLst/>
          </a:prstGeom>
          <a:solidFill>
            <a:srgbClr val="514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모서리가 둥근 직사각형 5">
            <a:extLst>
              <a:ext uri="{FF2B5EF4-FFF2-40B4-BE49-F238E27FC236}">
                <a16:creationId xmlns:a16="http://schemas.microsoft.com/office/drawing/2014/main" id="{3834F612-B75C-4C04-9C05-3E8132C929D7}"/>
              </a:ext>
            </a:extLst>
          </p:cNvPr>
          <p:cNvSpPr/>
          <p:nvPr/>
        </p:nvSpPr>
        <p:spPr>
          <a:xfrm>
            <a:off x="6197600" y="3703956"/>
            <a:ext cx="2435859" cy="541814"/>
          </a:xfrm>
          <a:prstGeom prst="roundRect">
            <a:avLst>
              <a:gd name="adj" fmla="val 8691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54546185-B927-4B92-8BA9-D488FAD8D665}"/>
              </a:ext>
            </a:extLst>
          </p:cNvPr>
          <p:cNvSpPr/>
          <p:nvPr/>
        </p:nvSpPr>
        <p:spPr>
          <a:xfrm>
            <a:off x="5956907" y="3487421"/>
            <a:ext cx="371475" cy="371475"/>
          </a:xfrm>
          <a:prstGeom prst="ellipse">
            <a:avLst/>
          </a:prstGeom>
          <a:solidFill>
            <a:srgbClr val="514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25361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F35D598D-A4A2-40EB-8684-5A73C70B6E87}"/>
              </a:ext>
            </a:extLst>
          </p:cNvPr>
          <p:cNvSpPr/>
          <p:nvPr/>
        </p:nvSpPr>
        <p:spPr>
          <a:xfrm>
            <a:off x="1" y="1268413"/>
            <a:ext cx="12192000" cy="51288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95BE0E9-4253-4EAD-A307-A1903F418235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9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2FD440-C732-4119-97D8-5E3691D31A9E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신규 캐릭터 전용 무기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C7DB83-4DEF-4E98-A2E0-463B33AC7485}"/>
              </a:ext>
            </a:extLst>
          </p:cNvPr>
          <p:cNvSpPr txBox="1"/>
          <p:nvPr/>
        </p:nvSpPr>
        <p:spPr>
          <a:xfrm>
            <a:off x="974916" y="1664897"/>
            <a:ext cx="3623094" cy="3185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4. 5</a:t>
            </a:r>
            <a:r>
              <a:rPr lang="ko-KR" altLang="en-US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초월 시 부가 옵션</a:t>
            </a:r>
            <a:endParaRPr lang="en-US" altLang="ko-KR" dirty="0">
              <a:solidFill>
                <a:srgbClr val="FFFF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* 5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초월 시 얻는 옵션을 방어력으로 설정하여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초월 하며 더 단단한 탱커로 발돋움 가능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5. </a:t>
            </a:r>
            <a:r>
              <a:rPr lang="ko-KR" altLang="en-US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보조 옵션</a:t>
            </a:r>
            <a:endParaRPr lang="en-US" altLang="ko-KR" dirty="0">
              <a:solidFill>
                <a:srgbClr val="FFFF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*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무기 기술 충전 옵션을 주어 짧은 </a:t>
            </a:r>
            <a:r>
              <a:rPr lang="ko-KR" altLang="en-US" sz="14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쿨타임의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무기 스킬을 더 자주 사용하게 만들어 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근접한 적의 공격을 자주 끊을 수 있게 설정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09" name="그림 108">
            <a:extLst>
              <a:ext uri="{FF2B5EF4-FFF2-40B4-BE49-F238E27FC236}">
                <a16:creationId xmlns:a16="http://schemas.microsoft.com/office/drawing/2014/main" id="{608DE4DC-C7B2-4130-811D-98745C7FB7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529451"/>
            <a:ext cx="5273615" cy="3817800"/>
          </a:xfrm>
          <a:prstGeom prst="rect">
            <a:avLst/>
          </a:prstGeom>
        </p:spPr>
      </p:pic>
      <p:sp>
        <p:nvSpPr>
          <p:cNvPr id="13" name="모서리가 둥근 직사각형 5">
            <a:extLst>
              <a:ext uri="{FF2B5EF4-FFF2-40B4-BE49-F238E27FC236}">
                <a16:creationId xmlns:a16="http://schemas.microsoft.com/office/drawing/2014/main" id="{FBDB60E3-244F-446B-8E51-CFD584F585DE}"/>
              </a:ext>
            </a:extLst>
          </p:cNvPr>
          <p:cNvSpPr/>
          <p:nvPr/>
        </p:nvSpPr>
        <p:spPr>
          <a:xfrm>
            <a:off x="6207947" y="4261646"/>
            <a:ext cx="2435859" cy="284160"/>
          </a:xfrm>
          <a:prstGeom prst="roundRect">
            <a:avLst>
              <a:gd name="adj" fmla="val 8691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6D95F982-4D1F-4674-9E50-C721329A9450}"/>
              </a:ext>
            </a:extLst>
          </p:cNvPr>
          <p:cNvSpPr/>
          <p:nvPr/>
        </p:nvSpPr>
        <p:spPr>
          <a:xfrm>
            <a:off x="5994401" y="4045111"/>
            <a:ext cx="371475" cy="371475"/>
          </a:xfrm>
          <a:prstGeom prst="ellipse">
            <a:avLst/>
          </a:prstGeom>
          <a:solidFill>
            <a:srgbClr val="514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" name="모서리가 둥근 직사각형 5">
            <a:extLst>
              <a:ext uri="{FF2B5EF4-FFF2-40B4-BE49-F238E27FC236}">
                <a16:creationId xmlns:a16="http://schemas.microsoft.com/office/drawing/2014/main" id="{E39D5AAA-0B30-4B7F-ABC6-84F2256B2583}"/>
              </a:ext>
            </a:extLst>
          </p:cNvPr>
          <p:cNvSpPr/>
          <p:nvPr/>
        </p:nvSpPr>
        <p:spPr>
          <a:xfrm>
            <a:off x="6197601" y="4601837"/>
            <a:ext cx="2446206" cy="448001"/>
          </a:xfrm>
          <a:prstGeom prst="roundRect">
            <a:avLst>
              <a:gd name="adj" fmla="val 8691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4E908E3A-9881-4FAC-AFB0-21727317D017}"/>
              </a:ext>
            </a:extLst>
          </p:cNvPr>
          <p:cNvSpPr/>
          <p:nvPr/>
        </p:nvSpPr>
        <p:spPr>
          <a:xfrm>
            <a:off x="5984054" y="4385303"/>
            <a:ext cx="371475" cy="371475"/>
          </a:xfrm>
          <a:prstGeom prst="ellipse">
            <a:avLst/>
          </a:prstGeom>
          <a:solidFill>
            <a:srgbClr val="514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75592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7A9E6ECD-C724-42DC-ABB0-5BC29A5D9AF0}"/>
              </a:ext>
            </a:extLst>
          </p:cNvPr>
          <p:cNvSpPr/>
          <p:nvPr/>
        </p:nvSpPr>
        <p:spPr>
          <a:xfrm>
            <a:off x="1" y="1268413"/>
            <a:ext cx="12192000" cy="51288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D1C33DD-15F7-459C-9014-7CE8414987AE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10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0FA0CE-5EE3-49A9-A067-F6191896CEF4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신규 캐릭터 공격 모션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2766250" y="2103587"/>
            <a:ext cx="6659499" cy="2981176"/>
            <a:chOff x="2428756" y="2035219"/>
            <a:chExt cx="4714994" cy="2085976"/>
          </a:xfrm>
        </p:grpSpPr>
        <p:pic>
          <p:nvPicPr>
            <p:cNvPr id="3074" name="Picture 2" descr="https://upload.wikimedia.org/wikipedia/commons/thumb/f/f5/Jab4.jpg/220px-Jab4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8756" y="2035219"/>
              <a:ext cx="2095500" cy="20859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 descr="https://upload.wikimedia.org/wikipedia/commons/thumb/3/3c/Bloc_%C3%A9paule1.jpg/220px-Bloc_%C3%A9paule1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48250" y="2035219"/>
              <a:ext cx="2095500" cy="20859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" name="TextBox 5"/>
          <p:cNvSpPr txBox="1"/>
          <p:nvPr/>
        </p:nvSpPr>
        <p:spPr>
          <a:xfrm>
            <a:off x="3286670" y="5058464"/>
            <a:ext cx="5633048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기본 공격 모션</a:t>
            </a: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 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오른손 잽 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공격 대상에게 </a:t>
            </a:r>
            <a:r>
              <a:rPr lang="ko-KR" altLang="en-US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스탭을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내딛으며 빠르게 공격</a:t>
            </a: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 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왼손 스트레이트 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제자리에 멈춰 공격 대상에게 공격</a:t>
            </a: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타원 7"/>
          <p:cNvSpPr/>
          <p:nvPr/>
        </p:nvSpPr>
        <p:spPr>
          <a:xfrm>
            <a:off x="6280308" y="1917848"/>
            <a:ext cx="371475" cy="371475"/>
          </a:xfrm>
          <a:prstGeom prst="ellipse">
            <a:avLst/>
          </a:prstGeom>
          <a:solidFill>
            <a:srgbClr val="514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2580512" y="1917848"/>
            <a:ext cx="371475" cy="371475"/>
          </a:xfrm>
          <a:prstGeom prst="ellipse">
            <a:avLst/>
          </a:prstGeom>
          <a:solidFill>
            <a:srgbClr val="514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5045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F35D598D-A4A2-40EB-8684-5A73C70B6E87}"/>
              </a:ext>
            </a:extLst>
          </p:cNvPr>
          <p:cNvSpPr/>
          <p:nvPr/>
        </p:nvSpPr>
        <p:spPr>
          <a:xfrm>
            <a:off x="1" y="1268413"/>
            <a:ext cx="12192000" cy="51288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D1C33DD-15F7-459C-9014-7CE8414987AE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10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0FA0CE-5EE3-49A9-A067-F6191896CEF4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신규 캐릭터 공격 모션</a:t>
            </a:r>
          </a:p>
        </p:txBody>
      </p:sp>
      <p:pic>
        <p:nvPicPr>
          <p:cNvPr id="2050" name="Picture 2" descr="https://assets.clip-studio.com/en-us/description/1824475/img/50e1e4c9b4-d348-74bf-578f-42ea4fc82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9789" y="2105815"/>
            <a:ext cx="4435538" cy="2978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3435467" y="5058464"/>
            <a:ext cx="5338314" cy="883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전용 무기 스킬 공격 모션</a:t>
            </a: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어퍼컷 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오른팔을 아래에서 위로 크게 휘둘러 적을 가격</a:t>
            </a:r>
          </a:p>
        </p:txBody>
      </p:sp>
    </p:spTree>
    <p:extLst>
      <p:ext uri="{BB962C8B-B14F-4D97-AF65-F5344CB8AC3E}">
        <p14:creationId xmlns:p14="http://schemas.microsoft.com/office/powerpoint/2010/main" val="2593714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44BC0507-7CE3-4758-9DF1-2AC246C04D1A}"/>
              </a:ext>
            </a:extLst>
          </p:cNvPr>
          <p:cNvSpPr/>
          <p:nvPr/>
        </p:nvSpPr>
        <p:spPr>
          <a:xfrm>
            <a:off x="1" y="1268413"/>
            <a:ext cx="12192000" cy="51288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D1C33DD-15F7-459C-9014-7CE8414987AE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10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0FA0CE-5EE3-49A9-A067-F6191896CEF4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신규 캐릭터 공격 모션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402321" y="5059363"/>
            <a:ext cx="5389254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연계기 공격 모션</a:t>
            </a: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떠있는 적을 왼손으로 다시 쳐 올린 후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에어본 유지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내려찍으며 착지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(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착지와 함께 다운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1A07AC4-A804-40BB-99D6-8F9BC9CA07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1078" y="2105714"/>
            <a:ext cx="6229844" cy="2979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666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CF87266B-A790-4E6B-BB9F-C3D1F8852E75}"/>
              </a:ext>
            </a:extLst>
          </p:cNvPr>
          <p:cNvSpPr/>
          <p:nvPr/>
        </p:nvSpPr>
        <p:spPr>
          <a:xfrm>
            <a:off x="1" y="1268413"/>
            <a:ext cx="12192000" cy="51288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B7E1510-2AE8-4E2D-BF68-0789DA47A682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491F65-E84C-4747-80CD-7440D3EDD56B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기존 유니크 영웅 풀 분석</a:t>
            </a: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911265"/>
              </p:ext>
            </p:extLst>
          </p:nvPr>
        </p:nvGraphicFramePr>
        <p:xfrm>
          <a:off x="2076991" y="1454242"/>
          <a:ext cx="8038017" cy="3450195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893113">
                  <a:extLst>
                    <a:ext uri="{9D8B030D-6E8A-4147-A177-3AD203B41FA5}">
                      <a16:colId xmlns:a16="http://schemas.microsoft.com/office/drawing/2014/main" val="1437503449"/>
                    </a:ext>
                  </a:extLst>
                </a:gridCol>
                <a:gridCol w="893113">
                  <a:extLst>
                    <a:ext uri="{9D8B030D-6E8A-4147-A177-3AD203B41FA5}">
                      <a16:colId xmlns:a16="http://schemas.microsoft.com/office/drawing/2014/main" val="2864718913"/>
                    </a:ext>
                  </a:extLst>
                </a:gridCol>
                <a:gridCol w="893113">
                  <a:extLst>
                    <a:ext uri="{9D8B030D-6E8A-4147-A177-3AD203B41FA5}">
                      <a16:colId xmlns:a16="http://schemas.microsoft.com/office/drawing/2014/main" val="2363762473"/>
                    </a:ext>
                  </a:extLst>
                </a:gridCol>
                <a:gridCol w="893113">
                  <a:extLst>
                    <a:ext uri="{9D8B030D-6E8A-4147-A177-3AD203B41FA5}">
                      <a16:colId xmlns:a16="http://schemas.microsoft.com/office/drawing/2014/main" val="468549578"/>
                    </a:ext>
                  </a:extLst>
                </a:gridCol>
                <a:gridCol w="893113">
                  <a:extLst>
                    <a:ext uri="{9D8B030D-6E8A-4147-A177-3AD203B41FA5}">
                      <a16:colId xmlns:a16="http://schemas.microsoft.com/office/drawing/2014/main" val="1400762953"/>
                    </a:ext>
                  </a:extLst>
                </a:gridCol>
                <a:gridCol w="893113">
                  <a:extLst>
                    <a:ext uri="{9D8B030D-6E8A-4147-A177-3AD203B41FA5}">
                      <a16:colId xmlns:a16="http://schemas.microsoft.com/office/drawing/2014/main" val="1180762644"/>
                    </a:ext>
                  </a:extLst>
                </a:gridCol>
                <a:gridCol w="893113">
                  <a:extLst>
                    <a:ext uri="{9D8B030D-6E8A-4147-A177-3AD203B41FA5}">
                      <a16:colId xmlns:a16="http://schemas.microsoft.com/office/drawing/2014/main" val="872338921"/>
                    </a:ext>
                  </a:extLst>
                </a:gridCol>
                <a:gridCol w="893113">
                  <a:extLst>
                    <a:ext uri="{9D8B030D-6E8A-4147-A177-3AD203B41FA5}">
                      <a16:colId xmlns:a16="http://schemas.microsoft.com/office/drawing/2014/main" val="826674788"/>
                    </a:ext>
                  </a:extLst>
                </a:gridCol>
                <a:gridCol w="893113">
                  <a:extLst>
                    <a:ext uri="{9D8B030D-6E8A-4147-A177-3AD203B41FA5}">
                      <a16:colId xmlns:a16="http://schemas.microsoft.com/office/drawing/2014/main" val="1872630068"/>
                    </a:ext>
                  </a:extLst>
                </a:gridCol>
              </a:tblGrid>
              <a:tr h="492885"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r>
                        <a:rPr lang="ko-KR" altLang="en-US" sz="9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성 탱커</a:t>
                      </a:r>
                    </a:p>
                  </a:txBody>
                  <a:tcPr marL="67933" marR="67933" marT="33967" marB="33967" anchor="ctr" anchorCtr="1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r>
                        <a:rPr lang="ko-KR" altLang="en-US" sz="9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성 전사</a:t>
                      </a:r>
                    </a:p>
                  </a:txBody>
                  <a:tcPr marL="67933" marR="67933" marT="33967" marB="33967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r>
                        <a:rPr lang="ko-KR" altLang="en-US" sz="9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성 원거리</a:t>
                      </a:r>
                    </a:p>
                  </a:txBody>
                  <a:tcPr marL="67933" marR="67933" marT="33967" marB="33967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r>
                        <a:rPr lang="ko-KR" altLang="en-US" sz="9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성 </a:t>
                      </a:r>
                      <a:r>
                        <a:rPr lang="ko-KR" altLang="en-US" sz="900" dirty="0" err="1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지원가</a:t>
                      </a:r>
                      <a:endParaRPr lang="ko-KR" altLang="en-US" sz="9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r>
                        <a:rPr lang="ko-KR" altLang="en-US" sz="9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성 탱커</a:t>
                      </a:r>
                    </a:p>
                  </a:txBody>
                  <a:tcPr marL="67933" marR="67933" marT="33967" marB="33967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r>
                        <a:rPr lang="ko-KR" altLang="en-US" sz="9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성 전사</a:t>
                      </a:r>
                    </a:p>
                  </a:txBody>
                  <a:tcPr marL="67933" marR="67933" marT="33967" marB="33967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r>
                        <a:rPr lang="ko-KR" altLang="en-US" sz="9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성 원거리</a:t>
                      </a:r>
                    </a:p>
                  </a:txBody>
                  <a:tcPr marL="67933" marR="67933" marT="33967" marB="33967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r>
                        <a:rPr lang="ko-KR" altLang="en-US" sz="9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성 </a:t>
                      </a:r>
                      <a:r>
                        <a:rPr lang="ko-KR" altLang="en-US" sz="900" dirty="0" err="1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지원가</a:t>
                      </a:r>
                      <a:endParaRPr lang="en-US" altLang="ko-KR" sz="9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/>
                </a:tc>
                <a:extLst>
                  <a:ext uri="{0D108BD9-81ED-4DB2-BD59-A6C34878D82A}">
                    <a16:rowId xmlns:a16="http://schemas.microsoft.com/office/drawing/2014/main" val="3276191528"/>
                  </a:ext>
                </a:extLst>
              </a:tr>
              <a:tr h="4928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화 속성</a:t>
                      </a:r>
                      <a:endParaRPr lang="ko-KR" altLang="en-US" sz="9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solidFill>
                      <a:srgbClr val="D0E0D9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sz="9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solidFill>
                      <a:srgbClr val="D0E0D9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endParaRPr lang="ko-KR" altLang="en-US" sz="9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solidFill>
                      <a:srgbClr val="D0E0D9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sz="9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solidFill>
                      <a:srgbClr val="D0E0D9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9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solidFill>
                      <a:srgbClr val="D0E0D9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9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solidFill>
                      <a:srgbClr val="D0E0D9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9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solidFill>
                      <a:srgbClr val="D0E0D9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endParaRPr lang="ko-KR" altLang="en-US" sz="9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solidFill>
                      <a:srgbClr val="D0E0D9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sz="9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solidFill>
                      <a:srgbClr val="D0E0D9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057742"/>
                  </a:ext>
                </a:extLst>
              </a:tr>
              <a:tr h="49288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u="none" strike="noStrike" kern="1200" cap="none" spc="0" normalizeH="0" baseline="0" noProof="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수 속성</a:t>
                      </a:r>
                      <a:endParaRPr kumimoji="0" lang="ko-KR" altLang="en-US" sz="900" b="1" i="0" u="none" strike="noStrike" kern="1200" cap="none" spc="0" normalizeH="0" baseline="0" noProof="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67933" marR="67933" marT="33967" marB="33967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9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sz="9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9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9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sz="9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9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endParaRPr lang="ko-KR" altLang="en-US" sz="9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9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/>
                </a:tc>
                <a:extLst>
                  <a:ext uri="{0D108BD9-81ED-4DB2-BD59-A6C34878D82A}">
                    <a16:rowId xmlns:a16="http://schemas.microsoft.com/office/drawing/2014/main" val="4154485660"/>
                  </a:ext>
                </a:extLst>
              </a:tr>
              <a:tr h="4928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지 속성</a:t>
                      </a:r>
                      <a:endParaRPr lang="ko-KR" altLang="en-US" sz="9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solidFill>
                      <a:srgbClr val="D0E0D9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sz="9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solidFill>
                      <a:srgbClr val="D0E0D9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9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solidFill>
                      <a:srgbClr val="D0E0D9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9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solidFill>
                      <a:srgbClr val="D0E0D9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sz="9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solidFill>
                      <a:srgbClr val="D0E0D9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9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solidFill>
                      <a:srgbClr val="D0E0D9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9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solidFill>
                      <a:srgbClr val="D0E0D9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9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solidFill>
                      <a:srgbClr val="D0E0D9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9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solidFill>
                      <a:srgbClr val="D0E0D9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288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u="none" strike="noStrike" kern="1200" cap="none" spc="0" normalizeH="0" baseline="0" noProof="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광 속성</a:t>
                      </a:r>
                      <a:endParaRPr kumimoji="0" lang="ko-KR" altLang="en-US" sz="900" b="1" i="0" u="none" strike="noStrike" kern="1200" cap="none" spc="0" normalizeH="0" baseline="0" noProof="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67933" marR="67933" marT="33967" marB="33967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900" b="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900" b="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sz="900" b="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900" b="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sz="9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9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9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9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28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무 속성</a:t>
                      </a:r>
                      <a:endParaRPr lang="ko-KR" altLang="en-US" sz="9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solidFill>
                      <a:srgbClr val="D0E0D9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sz="9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solidFill>
                      <a:srgbClr val="D0E0D9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9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solidFill>
                      <a:srgbClr val="D0E0D9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9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solidFill>
                      <a:srgbClr val="D0E0D9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9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solidFill>
                      <a:srgbClr val="D0E0D9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9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solidFill>
                      <a:srgbClr val="D0E0D9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9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solidFill>
                      <a:srgbClr val="D0E0D9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9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solidFill>
                      <a:srgbClr val="D0E0D9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9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solidFill>
                      <a:srgbClr val="D0E0D9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9288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u="none" strike="noStrike" kern="1200" cap="none" spc="0" normalizeH="0" baseline="0" noProof="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암 속성</a:t>
                      </a:r>
                      <a:endParaRPr kumimoji="0" lang="ko-KR" altLang="en-US" sz="900" b="1" i="0" u="none" strike="noStrike" kern="1200" cap="none" spc="0" normalizeH="0" baseline="0" noProof="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67933" marR="67933" marT="33967" marB="33967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9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9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9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9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sz="9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9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9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9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3005138" y="5090266"/>
            <a:ext cx="6181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타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포지션에 비해 탱커의 수가 적은 것을 확인 할 수 있음</a:t>
            </a:r>
          </a:p>
        </p:txBody>
      </p:sp>
    </p:spTree>
    <p:extLst>
      <p:ext uri="{BB962C8B-B14F-4D97-AF65-F5344CB8AC3E}">
        <p14:creationId xmlns:p14="http://schemas.microsoft.com/office/powerpoint/2010/main" val="163671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9E5D0E1A-A431-4AB4-B3A2-D5675104A49B}"/>
              </a:ext>
            </a:extLst>
          </p:cNvPr>
          <p:cNvSpPr/>
          <p:nvPr/>
        </p:nvSpPr>
        <p:spPr>
          <a:xfrm>
            <a:off x="1" y="1268413"/>
            <a:ext cx="12192000" cy="51288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1BA5C2E-0C1C-45EB-B8FF-CC3E487966E1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BF0CEF-A2C1-4969-9180-27978FE1DAF8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총평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37A8292-DF3C-48EC-A56B-3F639FD3C63A}"/>
              </a:ext>
            </a:extLst>
          </p:cNvPr>
          <p:cNvSpPr txBox="1"/>
          <p:nvPr/>
        </p:nvSpPr>
        <p:spPr>
          <a:xfrm>
            <a:off x="6554624" y="1529451"/>
            <a:ext cx="3675226" cy="384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전용 무기와 함께라면 </a:t>
            </a:r>
            <a:r>
              <a:rPr lang="ko-KR" altLang="en-US" sz="1400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가장 넓은 범위를 도발</a:t>
            </a:r>
            <a:endParaRPr lang="en-US" altLang="ko-KR" sz="1400" dirty="0">
              <a:solidFill>
                <a:srgbClr val="FFFF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7A8292-DF3C-48EC-A56B-3F639FD3C63A}"/>
              </a:ext>
            </a:extLst>
          </p:cNvPr>
          <p:cNvSpPr txBox="1"/>
          <p:nvPr/>
        </p:nvSpPr>
        <p:spPr>
          <a:xfrm>
            <a:off x="6554624" y="2600235"/>
            <a:ext cx="3675226" cy="384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딜러가 최대한 공격에 집중 할 수 있게 하는 탱커</a:t>
            </a:r>
            <a:endParaRPr lang="en-US" altLang="ko-KR" sz="1400" dirty="0">
              <a:solidFill>
                <a:srgbClr val="FFFF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7A8292-DF3C-48EC-A56B-3F639FD3C63A}"/>
              </a:ext>
            </a:extLst>
          </p:cNvPr>
          <p:cNvSpPr txBox="1"/>
          <p:nvPr/>
        </p:nvSpPr>
        <p:spPr>
          <a:xfrm>
            <a:off x="6554624" y="3542558"/>
            <a:ext cx="3675226" cy="7075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콜로세움 방어에 용이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하며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PVE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컨텐츠에서도 </a:t>
            </a:r>
            <a:r>
              <a:rPr lang="ko-KR" altLang="en-US" sz="1400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안정적인 </a:t>
            </a:r>
            <a:r>
              <a:rPr lang="ko-KR" altLang="en-US" sz="1400" dirty="0" err="1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덱</a:t>
            </a:r>
            <a:r>
              <a:rPr lang="ko-KR" altLang="en-US" sz="1400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구성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가능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37A8292-DF3C-48EC-A56B-3F639FD3C63A}"/>
              </a:ext>
            </a:extLst>
          </p:cNvPr>
          <p:cNvSpPr txBox="1"/>
          <p:nvPr/>
        </p:nvSpPr>
        <p:spPr>
          <a:xfrm>
            <a:off x="6554624" y="5013583"/>
            <a:ext cx="4522951" cy="971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전천후 탱커 </a:t>
            </a:r>
            <a:r>
              <a:rPr lang="en-US" altLang="ko-KR" sz="2000" dirty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‘</a:t>
            </a:r>
            <a:r>
              <a:rPr lang="ko-KR" altLang="en-US" sz="2000" dirty="0" err="1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슬로스</a:t>
            </a:r>
            <a:r>
              <a:rPr lang="en-US" altLang="ko-KR" sz="2000" dirty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‘  </a:t>
            </a:r>
            <a:r>
              <a:rPr lang="ko-KR" altLang="en-US" sz="2000" dirty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나태를 깨달은 순간 팀원을 지키는 방패가 되다</a:t>
            </a:r>
            <a:r>
              <a:rPr lang="en-US" altLang="ko-KR" sz="2000" dirty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</p:txBody>
      </p:sp>
      <p:pic>
        <p:nvPicPr>
          <p:cNvPr id="4098" name="Picture 2" descr="강철의 연금술사 - 알렉스 루이 암스트롱 : 네이버 블로그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098" y="2097088"/>
            <a:ext cx="5183716" cy="3887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5572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>
            <a:extLst>
              <a:ext uri="{FF2B5EF4-FFF2-40B4-BE49-F238E27FC236}">
                <a16:creationId xmlns:a16="http://schemas.microsoft.com/office/drawing/2014/main" id="{CF87266B-A790-4E6B-BB9F-C3D1F8852E75}"/>
              </a:ext>
            </a:extLst>
          </p:cNvPr>
          <p:cNvSpPr/>
          <p:nvPr/>
        </p:nvSpPr>
        <p:spPr>
          <a:xfrm>
            <a:off x="1" y="1268413"/>
            <a:ext cx="12192000" cy="51288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245977" y="5049838"/>
            <a:ext cx="5700045" cy="133882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최근 신규 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성 캐릭터의 출시 속성 패턴 분석해 보았을 때 </a:t>
            </a: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속성 별 부족한 포지션을 추가 중</a:t>
            </a: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A2DF311-4F95-4701-BB45-7F2BB532E236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DE802DF-13D7-4FF0-9667-D4677025A7B4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업데이트 순서 분석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D4B2D6EC-D6A2-4279-8C66-A6801AE90BB4}"/>
              </a:ext>
            </a:extLst>
          </p:cNvPr>
          <p:cNvGrpSpPr/>
          <p:nvPr/>
        </p:nvGrpSpPr>
        <p:grpSpPr>
          <a:xfrm>
            <a:off x="1276350" y="2610200"/>
            <a:ext cx="9639300" cy="1242282"/>
            <a:chOff x="1285875" y="2434681"/>
            <a:chExt cx="9639300" cy="1242282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84D824E0-B956-42E8-B01B-20709DB6397F}"/>
                </a:ext>
              </a:extLst>
            </p:cNvPr>
            <p:cNvGrpSpPr/>
            <p:nvPr/>
          </p:nvGrpSpPr>
          <p:grpSpPr>
            <a:xfrm>
              <a:off x="1285875" y="2434681"/>
              <a:ext cx="9639300" cy="313508"/>
              <a:chOff x="1285875" y="2434681"/>
              <a:chExt cx="9639300" cy="313508"/>
            </a:xfrm>
          </p:grpSpPr>
          <p:cxnSp>
            <p:nvCxnSpPr>
              <p:cNvPr id="9" name="직선 연결선 8"/>
              <p:cNvCxnSpPr/>
              <p:nvPr/>
            </p:nvCxnSpPr>
            <p:spPr>
              <a:xfrm>
                <a:off x="1285875" y="2591435"/>
                <a:ext cx="9639300" cy="0"/>
              </a:xfrm>
              <a:prstGeom prst="line">
                <a:avLst/>
              </a:prstGeom>
              <a:ln w="190500" cap="rnd">
                <a:solidFill>
                  <a:srgbClr val="D0E0D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타원 9"/>
              <p:cNvSpPr/>
              <p:nvPr/>
            </p:nvSpPr>
            <p:spPr>
              <a:xfrm>
                <a:off x="2377559" y="2434681"/>
                <a:ext cx="313508" cy="313508"/>
              </a:xfrm>
              <a:prstGeom prst="ellipse">
                <a:avLst/>
              </a:prstGeom>
              <a:solidFill>
                <a:schemeClr val="bg1"/>
              </a:solidFill>
              <a:ln w="44450">
                <a:solidFill>
                  <a:srgbClr val="55CF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11" name="타원 10"/>
              <p:cNvSpPr/>
              <p:nvPr/>
            </p:nvSpPr>
            <p:spPr>
              <a:xfrm>
                <a:off x="4159653" y="2434681"/>
                <a:ext cx="313508" cy="313508"/>
              </a:xfrm>
              <a:prstGeom prst="ellipse">
                <a:avLst/>
              </a:prstGeom>
              <a:solidFill>
                <a:schemeClr val="bg1"/>
              </a:solidFill>
              <a:ln w="44450">
                <a:solidFill>
                  <a:srgbClr val="55CF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12" name="타원 11"/>
              <p:cNvSpPr/>
              <p:nvPr/>
            </p:nvSpPr>
            <p:spPr>
              <a:xfrm>
                <a:off x="5943215" y="2434681"/>
                <a:ext cx="313508" cy="313508"/>
              </a:xfrm>
              <a:prstGeom prst="ellipse">
                <a:avLst/>
              </a:prstGeom>
              <a:solidFill>
                <a:schemeClr val="bg1"/>
              </a:solidFill>
              <a:ln w="44450">
                <a:solidFill>
                  <a:srgbClr val="55CF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13" name="타원 12"/>
              <p:cNvSpPr/>
              <p:nvPr/>
            </p:nvSpPr>
            <p:spPr>
              <a:xfrm>
                <a:off x="7726777" y="2434681"/>
                <a:ext cx="313508" cy="313508"/>
              </a:xfrm>
              <a:prstGeom prst="ellipse">
                <a:avLst/>
              </a:prstGeom>
              <a:solidFill>
                <a:schemeClr val="bg1"/>
              </a:solidFill>
              <a:ln w="44450">
                <a:solidFill>
                  <a:srgbClr val="55CF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14" name="타원 13"/>
              <p:cNvSpPr/>
              <p:nvPr/>
            </p:nvSpPr>
            <p:spPr>
              <a:xfrm>
                <a:off x="9515425" y="2434681"/>
                <a:ext cx="313508" cy="313508"/>
              </a:xfrm>
              <a:prstGeom prst="ellipse">
                <a:avLst/>
              </a:prstGeom>
              <a:solidFill>
                <a:schemeClr val="bg1"/>
              </a:solidFill>
              <a:ln w="44450">
                <a:solidFill>
                  <a:srgbClr val="55CF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grpSp>
          <p:nvGrpSpPr>
            <p:cNvPr id="15" name="그룹 14"/>
            <p:cNvGrpSpPr/>
            <p:nvPr/>
          </p:nvGrpSpPr>
          <p:grpSpPr>
            <a:xfrm>
              <a:off x="1767563" y="2876712"/>
              <a:ext cx="1533498" cy="800251"/>
              <a:chOff x="1853288" y="3130134"/>
              <a:chExt cx="1533498" cy="800251"/>
            </a:xfrm>
          </p:grpSpPr>
          <p:sp>
            <p:nvSpPr>
              <p:cNvPr id="16" name="TextBox 15"/>
              <p:cNvSpPr txBox="1"/>
              <p:nvPr/>
            </p:nvSpPr>
            <p:spPr>
              <a:xfrm>
                <a:off x="1853288" y="3354914"/>
                <a:ext cx="1533498" cy="575471"/>
              </a:xfrm>
              <a:prstGeom prst="rect">
                <a:avLst/>
              </a:prstGeom>
              <a:noFill/>
            </p:spPr>
            <p:txBody>
              <a:bodyPr wrap="square" lIns="91374" tIns="45685" rIns="91374" bIns="45685">
                <a:spAutoFit/>
              </a:bodyPr>
              <a:lstStyle/>
              <a:p>
                <a:pPr algn="ctr" defTabSz="912813" fontAlgn="base">
                  <a:lnSpc>
                    <a:spcPct val="120000"/>
                  </a:lnSpc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ko-KR" altLang="en-US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FFFF00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광 속성</a:t>
                </a:r>
                <a:r>
                  <a:rPr kumimoji="1" lang="ko-KR" altLang="en-US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 </a:t>
                </a:r>
                <a:r>
                  <a:rPr kumimoji="1" lang="ko-KR" altLang="en-US" sz="1100" dirty="0" err="1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지원가</a:t>
                </a:r>
                <a:endParaRPr kumimoji="1" lang="en-US" altLang="ko-KR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anose="020B0604020202020204" pitchFamily="34" charset="0"/>
                </a:endParaRPr>
              </a:p>
              <a:p>
                <a:pPr algn="ctr" defTabSz="912813" fontAlgn="base">
                  <a:lnSpc>
                    <a:spcPct val="120000"/>
                  </a:lnSpc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en-US" altLang="ko-KR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‘</a:t>
                </a:r>
                <a:r>
                  <a:rPr kumimoji="1" lang="ko-KR" altLang="en-US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가브리엘</a:t>
                </a:r>
                <a:r>
                  <a:rPr kumimoji="1" lang="en-US" altLang="ko-KR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‘ </a:t>
                </a:r>
                <a:r>
                  <a:rPr kumimoji="1" lang="ko-KR" altLang="en-US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업데이트</a:t>
                </a:r>
                <a:endParaRPr kumimoji="1" lang="en-US" altLang="ko-KR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2324993" y="3130134"/>
                <a:ext cx="590093" cy="307706"/>
              </a:xfrm>
              <a:prstGeom prst="rect">
                <a:avLst/>
              </a:prstGeom>
              <a:noFill/>
            </p:spPr>
            <p:txBody>
              <a:bodyPr wrap="none" lIns="91374" tIns="45685" rIns="91374" bIns="45685">
                <a:spAutoFit/>
              </a:bodyPr>
              <a:lstStyle/>
              <a:p>
                <a:pPr algn="ctr" defTabSz="912813" fontAlgn="base"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en-US" altLang="ko-KR" sz="1400" b="1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1/14</a:t>
                </a:r>
              </a:p>
            </p:txBody>
          </p:sp>
        </p:grpSp>
        <p:grpSp>
          <p:nvGrpSpPr>
            <p:cNvPr id="18" name="그룹 17"/>
            <p:cNvGrpSpPr/>
            <p:nvPr/>
          </p:nvGrpSpPr>
          <p:grpSpPr>
            <a:xfrm>
              <a:off x="3549658" y="2876712"/>
              <a:ext cx="1533498" cy="800251"/>
              <a:chOff x="1853288" y="3130134"/>
              <a:chExt cx="1533498" cy="800251"/>
            </a:xfrm>
          </p:grpSpPr>
          <p:sp>
            <p:nvSpPr>
              <p:cNvPr id="19" name="TextBox 18"/>
              <p:cNvSpPr txBox="1"/>
              <p:nvPr/>
            </p:nvSpPr>
            <p:spPr>
              <a:xfrm>
                <a:off x="1853288" y="3354914"/>
                <a:ext cx="1533498" cy="575471"/>
              </a:xfrm>
              <a:prstGeom prst="rect">
                <a:avLst/>
              </a:prstGeom>
              <a:noFill/>
            </p:spPr>
            <p:txBody>
              <a:bodyPr wrap="square" lIns="91374" tIns="45685" rIns="91374" bIns="45685">
                <a:spAutoFit/>
              </a:bodyPr>
              <a:lstStyle/>
              <a:p>
                <a:pPr algn="ctr" defTabSz="912813" fontAlgn="base">
                  <a:lnSpc>
                    <a:spcPct val="120000"/>
                  </a:lnSpc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ko-KR" altLang="en-US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FF0000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화 속성</a:t>
                </a:r>
                <a:r>
                  <a:rPr kumimoji="1" lang="ko-KR" altLang="en-US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 전사</a:t>
                </a:r>
                <a:endParaRPr kumimoji="1" lang="en-US" altLang="ko-KR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anose="020B0604020202020204" pitchFamily="34" charset="0"/>
                </a:endParaRPr>
              </a:p>
              <a:p>
                <a:pPr algn="ctr" defTabSz="912813" fontAlgn="base">
                  <a:lnSpc>
                    <a:spcPct val="120000"/>
                  </a:lnSpc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en-US" altLang="ko-KR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‘</a:t>
                </a:r>
                <a:r>
                  <a:rPr kumimoji="1" lang="ko-KR" altLang="en-US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린</a:t>
                </a:r>
                <a:r>
                  <a:rPr kumimoji="1" lang="en-US" altLang="ko-KR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‘ </a:t>
                </a:r>
                <a:r>
                  <a:rPr kumimoji="1" lang="ko-KR" altLang="en-US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업데이트</a:t>
                </a:r>
                <a:endParaRPr kumimoji="1" lang="en-US" altLang="ko-KR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2324993" y="3130134"/>
                <a:ext cx="590093" cy="307706"/>
              </a:xfrm>
              <a:prstGeom prst="rect">
                <a:avLst/>
              </a:prstGeom>
              <a:noFill/>
            </p:spPr>
            <p:txBody>
              <a:bodyPr wrap="none" lIns="91374" tIns="45685" rIns="91374" bIns="45685">
                <a:spAutoFit/>
              </a:bodyPr>
              <a:lstStyle/>
              <a:p>
                <a:pPr algn="ctr" defTabSz="912813" fontAlgn="base"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en-US" altLang="ko-KR" sz="1400" b="1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1/28</a:t>
                </a:r>
              </a:p>
            </p:txBody>
          </p:sp>
        </p:grpSp>
        <p:grpSp>
          <p:nvGrpSpPr>
            <p:cNvPr id="21" name="그룹 20"/>
            <p:cNvGrpSpPr/>
            <p:nvPr/>
          </p:nvGrpSpPr>
          <p:grpSpPr>
            <a:xfrm>
              <a:off x="5333220" y="2876712"/>
              <a:ext cx="1533498" cy="800251"/>
              <a:chOff x="1853288" y="3130134"/>
              <a:chExt cx="1533498" cy="800251"/>
            </a:xfrm>
          </p:grpSpPr>
          <p:sp>
            <p:nvSpPr>
              <p:cNvPr id="22" name="TextBox 21"/>
              <p:cNvSpPr txBox="1"/>
              <p:nvPr/>
            </p:nvSpPr>
            <p:spPr>
              <a:xfrm>
                <a:off x="1853288" y="3354914"/>
                <a:ext cx="1533498" cy="575471"/>
              </a:xfrm>
              <a:prstGeom prst="rect">
                <a:avLst/>
              </a:prstGeom>
              <a:noFill/>
            </p:spPr>
            <p:txBody>
              <a:bodyPr wrap="square" lIns="91374" tIns="45685" rIns="91374" bIns="45685">
                <a:spAutoFit/>
              </a:bodyPr>
              <a:lstStyle/>
              <a:p>
                <a:pPr algn="ctr" defTabSz="912813" fontAlgn="base">
                  <a:lnSpc>
                    <a:spcPct val="120000"/>
                  </a:lnSpc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ko-KR" altLang="en-US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무 속성 원거리 딜러</a:t>
                </a:r>
                <a:endParaRPr kumimoji="1" lang="en-US" altLang="ko-KR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anose="020B0604020202020204" pitchFamily="34" charset="0"/>
                </a:endParaRPr>
              </a:p>
              <a:p>
                <a:pPr algn="ctr" defTabSz="912813" fontAlgn="base">
                  <a:lnSpc>
                    <a:spcPct val="120000"/>
                  </a:lnSpc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en-US" altLang="ko-KR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’</a:t>
                </a:r>
                <a:r>
                  <a:rPr kumimoji="1" lang="ko-KR" altLang="en-US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미래 기사</a:t>
                </a:r>
                <a:r>
                  <a:rPr kumimoji="1" lang="en-US" altLang="ko-KR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’ </a:t>
                </a:r>
                <a:r>
                  <a:rPr kumimoji="1" lang="ko-KR" altLang="en-US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업데이트</a:t>
                </a:r>
                <a:endParaRPr kumimoji="1" lang="en-US" altLang="ko-KR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2324994" y="3130134"/>
                <a:ext cx="590093" cy="307706"/>
              </a:xfrm>
              <a:prstGeom prst="rect">
                <a:avLst/>
              </a:prstGeom>
              <a:noFill/>
            </p:spPr>
            <p:txBody>
              <a:bodyPr wrap="none" lIns="91374" tIns="45685" rIns="91374" bIns="45685">
                <a:spAutoFit/>
              </a:bodyPr>
              <a:lstStyle/>
              <a:p>
                <a:pPr algn="ctr" defTabSz="912813" fontAlgn="base"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en-US" altLang="ko-KR" sz="1400" b="1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2/10</a:t>
                </a:r>
              </a:p>
            </p:txBody>
          </p:sp>
        </p:grpSp>
        <p:grpSp>
          <p:nvGrpSpPr>
            <p:cNvPr id="24" name="그룹 23"/>
            <p:cNvGrpSpPr/>
            <p:nvPr/>
          </p:nvGrpSpPr>
          <p:grpSpPr>
            <a:xfrm>
              <a:off x="7116782" y="2876712"/>
              <a:ext cx="1533498" cy="800251"/>
              <a:chOff x="1853288" y="3130134"/>
              <a:chExt cx="1533498" cy="800251"/>
            </a:xfrm>
          </p:grpSpPr>
          <p:sp>
            <p:nvSpPr>
              <p:cNvPr id="25" name="TextBox 24"/>
              <p:cNvSpPr txBox="1"/>
              <p:nvPr/>
            </p:nvSpPr>
            <p:spPr>
              <a:xfrm>
                <a:off x="1853288" y="3354914"/>
                <a:ext cx="1533498" cy="575471"/>
              </a:xfrm>
              <a:prstGeom prst="rect">
                <a:avLst/>
              </a:prstGeom>
              <a:noFill/>
            </p:spPr>
            <p:txBody>
              <a:bodyPr wrap="square" lIns="91374" tIns="45685" rIns="91374" bIns="45685">
                <a:spAutoFit/>
              </a:bodyPr>
              <a:lstStyle/>
              <a:p>
                <a:pPr algn="ctr" defTabSz="912813" fontAlgn="base">
                  <a:lnSpc>
                    <a:spcPct val="120000"/>
                  </a:lnSpc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ko-KR" altLang="en-US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00B0F0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수 속성</a:t>
                </a:r>
                <a:r>
                  <a:rPr kumimoji="1" lang="ko-KR" altLang="en-US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 </a:t>
                </a:r>
                <a:r>
                  <a:rPr kumimoji="1" lang="ko-KR" altLang="en-US" sz="1100" dirty="0" err="1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지원가</a:t>
                </a:r>
                <a:endParaRPr kumimoji="1" lang="en-US" altLang="ko-KR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anose="020B0604020202020204" pitchFamily="34" charset="0"/>
                </a:endParaRPr>
              </a:p>
              <a:p>
                <a:pPr algn="ctr" defTabSz="912813" fontAlgn="base">
                  <a:lnSpc>
                    <a:spcPct val="120000"/>
                  </a:lnSpc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en-US" altLang="ko-KR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‘</a:t>
                </a:r>
                <a:r>
                  <a:rPr kumimoji="1" lang="ko-KR" altLang="en-US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베로니카</a:t>
                </a:r>
                <a:r>
                  <a:rPr kumimoji="1" lang="en-US" altLang="ko-KR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‘ </a:t>
                </a:r>
                <a:r>
                  <a:rPr kumimoji="1" lang="ko-KR" altLang="en-US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업데이트</a:t>
                </a:r>
                <a:endParaRPr kumimoji="1" lang="en-US" altLang="ko-KR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2324994" y="3130134"/>
                <a:ext cx="590093" cy="307706"/>
              </a:xfrm>
              <a:prstGeom prst="rect">
                <a:avLst/>
              </a:prstGeom>
              <a:noFill/>
            </p:spPr>
            <p:txBody>
              <a:bodyPr wrap="none" lIns="91374" tIns="45685" rIns="91374" bIns="45685">
                <a:spAutoFit/>
              </a:bodyPr>
              <a:lstStyle/>
              <a:p>
                <a:pPr algn="ctr" defTabSz="912813" fontAlgn="base"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en-US" altLang="ko-KR" sz="1400" b="1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2/26</a:t>
                </a:r>
              </a:p>
            </p:txBody>
          </p:sp>
        </p:grpSp>
        <p:grpSp>
          <p:nvGrpSpPr>
            <p:cNvPr id="27" name="그룹 26"/>
            <p:cNvGrpSpPr/>
            <p:nvPr/>
          </p:nvGrpSpPr>
          <p:grpSpPr>
            <a:xfrm>
              <a:off x="8905430" y="2878719"/>
              <a:ext cx="1533498" cy="796237"/>
              <a:chOff x="1853288" y="3130134"/>
              <a:chExt cx="1533498" cy="796237"/>
            </a:xfrm>
          </p:grpSpPr>
          <p:sp>
            <p:nvSpPr>
              <p:cNvPr id="28" name="TextBox 27"/>
              <p:cNvSpPr txBox="1"/>
              <p:nvPr/>
            </p:nvSpPr>
            <p:spPr>
              <a:xfrm>
                <a:off x="1853288" y="3350900"/>
                <a:ext cx="1533498" cy="575471"/>
              </a:xfrm>
              <a:prstGeom prst="rect">
                <a:avLst/>
              </a:prstGeom>
              <a:noFill/>
            </p:spPr>
            <p:txBody>
              <a:bodyPr wrap="square" lIns="91374" tIns="45685" rIns="91374" bIns="45685">
                <a:spAutoFit/>
              </a:bodyPr>
              <a:lstStyle/>
              <a:p>
                <a:pPr algn="ctr" defTabSz="912813" fontAlgn="base">
                  <a:lnSpc>
                    <a:spcPct val="120000"/>
                  </a:lnSpc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ko-KR" altLang="en-US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7030A0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암 속성</a:t>
                </a:r>
                <a:r>
                  <a:rPr kumimoji="1" lang="ko-KR" altLang="en-US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 </a:t>
                </a:r>
                <a:r>
                  <a:rPr kumimoji="1" lang="ko-KR" altLang="en-US" sz="1100" dirty="0" err="1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지원가</a:t>
                </a:r>
                <a:endParaRPr kumimoji="1" lang="en-US" altLang="ko-KR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anose="020B0604020202020204" pitchFamily="34" charset="0"/>
                </a:endParaRPr>
              </a:p>
              <a:p>
                <a:pPr algn="ctr" defTabSz="912813" fontAlgn="base">
                  <a:lnSpc>
                    <a:spcPct val="120000"/>
                  </a:lnSpc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en-US" altLang="ko-KR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‘</a:t>
                </a:r>
                <a:r>
                  <a:rPr kumimoji="1" lang="ko-KR" altLang="en-US" sz="1100" dirty="0" err="1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녹시아</a:t>
                </a:r>
                <a:r>
                  <a:rPr kumimoji="1" lang="en-US" altLang="ko-KR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‘ </a:t>
                </a:r>
                <a:r>
                  <a:rPr kumimoji="1" lang="ko-KR" altLang="en-US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업데이트</a:t>
                </a:r>
                <a:endParaRPr kumimoji="1" lang="en-US" altLang="ko-KR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2324994" y="3130134"/>
                <a:ext cx="590093" cy="307706"/>
              </a:xfrm>
              <a:prstGeom prst="rect">
                <a:avLst/>
              </a:prstGeom>
              <a:noFill/>
            </p:spPr>
            <p:txBody>
              <a:bodyPr wrap="none" lIns="91374" tIns="45685" rIns="91374" bIns="45685">
                <a:spAutoFit/>
              </a:bodyPr>
              <a:lstStyle/>
              <a:p>
                <a:pPr algn="ctr" defTabSz="912813" fontAlgn="base"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en-US" altLang="ko-KR" sz="1400" b="1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3/11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7864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2E0D271B-0742-406A-9238-A713C886B25E}"/>
              </a:ext>
            </a:extLst>
          </p:cNvPr>
          <p:cNvSpPr/>
          <p:nvPr/>
        </p:nvSpPr>
        <p:spPr>
          <a:xfrm>
            <a:off x="1" y="1268413"/>
            <a:ext cx="12192000" cy="51288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2204635" y="3806431"/>
            <a:ext cx="1546789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딜러형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탱커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331231" y="3806431"/>
            <a:ext cx="1546789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반사형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탱커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514260" y="3806430"/>
            <a:ext cx="1546789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힐러형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탱커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493634" y="5055013"/>
            <a:ext cx="72058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태생 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성 탱커 중 </a:t>
            </a:r>
            <a:r>
              <a:rPr lang="ko-KR" altLang="en-US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퓨어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탱커 포지션은 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X</a:t>
            </a:r>
          </a:p>
          <a:p>
            <a:pPr>
              <a:lnSpc>
                <a:spcPct val="150000"/>
              </a:lnSpc>
            </a:pPr>
            <a:r>
              <a:rPr lang="ko-KR" altLang="en-US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퓨어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탱커가 출시 된다면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콜로세움 방어 </a:t>
            </a:r>
            <a:r>
              <a:rPr lang="ko-KR" altLang="en-US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덱에서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기용이 많이 될 것으로 예상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C6EEADC-2AE8-4DBB-AA79-2002E0F5157A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7233774-8942-45E7-AC99-E4F43A4DA818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기존 탱커 군 분석</a:t>
            </a:r>
          </a:p>
        </p:txBody>
      </p:sp>
      <p:pic>
        <p:nvPicPr>
          <p:cNvPr id="5122" name="Picture 2" descr="이미지 자세히보기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9536" y="1509021"/>
            <a:ext cx="2250177" cy="2056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s://t1.daumcdn.net/cfile/cafe/9939143E5FA252F23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4026" y="1509021"/>
            <a:ext cx="2327256" cy="2056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s://t1.daumcdn.net/cfile/cafe/9954034C5EFE92C630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3277" y="1371009"/>
            <a:ext cx="1869504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8676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E7642E07-A109-4346-8548-DE052572F8E8}"/>
              </a:ext>
            </a:extLst>
          </p:cNvPr>
          <p:cNvSpPr/>
          <p:nvPr/>
        </p:nvSpPr>
        <p:spPr>
          <a:xfrm>
            <a:off x="1" y="1268413"/>
            <a:ext cx="12192000" cy="51288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345" y="2109169"/>
            <a:ext cx="5205779" cy="2959719"/>
          </a:xfrm>
          <a:prstGeom prst="rect">
            <a:avLst/>
          </a:prstGeom>
        </p:spPr>
      </p:pic>
      <p:pic>
        <p:nvPicPr>
          <p:cNvPr id="3076" name="Picture 4" descr="Imat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9592" y="2109168"/>
            <a:ext cx="3905598" cy="295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DDEB7EA2-24C3-436B-AAB5-82C2546290E5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FA022F-1E32-4CA0-AFB5-9913C7C5063B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신규 캐릭터 외형 모티브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371850" y="5061986"/>
            <a:ext cx="54483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강철의 연금술사에 나오는 알렉스 루이 암스트롱의</a:t>
            </a:r>
            <a:endParaRPr lang="en-US" altLang="ko-KR" dirty="0" smtClean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남성미 넘치는 근육질의 외형과 무기를 차용</a:t>
            </a: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81875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361772" y="4794191"/>
            <a:ext cx="11468456" cy="1683521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lnSpc>
                <a:spcPct val="150000"/>
              </a:lnSpc>
            </a:pPr>
            <a:r>
              <a:rPr lang="en-US" altLang="ko-KR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ko-KR" altLang="en-US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강철의 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연금술사에 나오는 알렉스 루이 </a:t>
            </a:r>
            <a:r>
              <a:rPr lang="ko-KR" altLang="en-US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암스트롱의</a:t>
            </a:r>
            <a:endParaRPr lang="en-US" altLang="ko-KR" dirty="0" smtClean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ko-KR" altLang="en-US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남성미 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넘치는 근육질의 외형과 무기를 차용</a:t>
            </a: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772" y="1468235"/>
            <a:ext cx="5205779" cy="295971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3076" name="Picture 4" descr="Imat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4630" y="1468234"/>
            <a:ext cx="3905598" cy="295972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DDEB7EA2-24C3-436B-AAB5-82C2546290E5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FA022F-1E32-4CA0-AFB5-9913C7C5063B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신규 캐릭터 외형 모티브</a:t>
            </a:r>
          </a:p>
        </p:txBody>
      </p:sp>
    </p:spTree>
    <p:extLst>
      <p:ext uri="{BB962C8B-B14F-4D97-AF65-F5344CB8AC3E}">
        <p14:creationId xmlns:p14="http://schemas.microsoft.com/office/powerpoint/2010/main" val="1074777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669E7B9D-5D5E-4F45-BAB8-9640801302ED}"/>
              </a:ext>
            </a:extLst>
          </p:cNvPr>
          <p:cNvSpPr/>
          <p:nvPr/>
        </p:nvSpPr>
        <p:spPr>
          <a:xfrm>
            <a:off x="1" y="1268413"/>
            <a:ext cx="12192000" cy="51288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15A8FF6-AA21-4BA8-8F89-1FE77AC6D819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5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DA30C3-C731-4072-B98F-038B75791591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신규 캐릭터 성격 모티브</a:t>
            </a:r>
          </a:p>
        </p:txBody>
      </p:sp>
      <p:pic>
        <p:nvPicPr>
          <p:cNvPr id="2050" name="Picture 2" descr="완전호로화 쿠로사키 이치고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0962" y="2104653"/>
            <a:ext cx="4567327" cy="2940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371850" y="5053440"/>
            <a:ext cx="54483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자신의 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동료를 지키기 위해</a:t>
            </a: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무모할 정도로 모든 것을 포기 할 수 있는 성격 차용</a:t>
            </a: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27943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>
            <a:extLst>
              <a:ext uri="{FF2B5EF4-FFF2-40B4-BE49-F238E27FC236}">
                <a16:creationId xmlns:a16="http://schemas.microsoft.com/office/drawing/2014/main" id="{DC1BB111-F5F1-4A6A-8DB4-104F8063D82C}"/>
              </a:ext>
            </a:extLst>
          </p:cNvPr>
          <p:cNvSpPr/>
          <p:nvPr/>
        </p:nvSpPr>
        <p:spPr>
          <a:xfrm>
            <a:off x="1" y="1268413"/>
            <a:ext cx="12192000" cy="51288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5EF37EE-5B1C-48D2-A856-D1B701573D11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6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69A88F-319D-444E-815E-5080FB8C0D16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신규 캐릭터 외형</a:t>
            </a:r>
          </a:p>
        </p:txBody>
      </p:sp>
      <p:pic>
        <p:nvPicPr>
          <p:cNvPr id="2050" name="Picture 2" descr="우선순위 본 | 언리얼 엔진 문서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600" b="95680" l="43508" r="8765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3688" t="7840" r="12217" b="4480"/>
          <a:stretch/>
        </p:blipFill>
        <p:spPr bwMode="auto">
          <a:xfrm>
            <a:off x="4265740" y="1397794"/>
            <a:ext cx="3660520" cy="445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C12C5CE5-458B-4024-8742-ACE485FC1996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6334125" y="1638300"/>
            <a:ext cx="1592136" cy="13872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10AA4EC4-695F-49FE-A21F-44474D168912}"/>
              </a:ext>
            </a:extLst>
          </p:cNvPr>
          <p:cNvSpPr/>
          <p:nvPr/>
        </p:nvSpPr>
        <p:spPr>
          <a:xfrm>
            <a:off x="7926261" y="1372824"/>
            <a:ext cx="1903540" cy="808402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머리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머리카락 한 올 없는 대머리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28BEE687-87E8-4D84-A16C-097333127280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7648575" y="3429000"/>
            <a:ext cx="1453124" cy="101926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EE4B847-3ADA-47FD-BECE-37BA91B4F5E4}"/>
              </a:ext>
            </a:extLst>
          </p:cNvPr>
          <p:cNvSpPr/>
          <p:nvPr/>
        </p:nvSpPr>
        <p:spPr>
          <a:xfrm>
            <a:off x="9101699" y="4010202"/>
            <a:ext cx="1699652" cy="876124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무기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너클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C9403DC-7AA1-4B98-9CEE-BBC2AD0BDF48}"/>
              </a:ext>
            </a:extLst>
          </p:cNvPr>
          <p:cNvCxnSpPr>
            <a:cxnSpLocks/>
            <a:stCxn id="15" idx="3"/>
          </p:cNvCxnSpPr>
          <p:nvPr/>
        </p:nvCxnSpPr>
        <p:spPr>
          <a:xfrm flipV="1">
            <a:off x="3816997" y="3232568"/>
            <a:ext cx="2202357" cy="152062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EE91219-2CA6-4E14-BD1C-05E63ED9F5F1}"/>
              </a:ext>
            </a:extLst>
          </p:cNvPr>
          <p:cNvSpPr/>
          <p:nvPr/>
        </p:nvSpPr>
        <p:spPr>
          <a:xfrm>
            <a:off x="990795" y="4195951"/>
            <a:ext cx="2826202" cy="1114477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상반신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선이 굵고 단단해 보이는 근육들과 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온몸에 흉터들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2356853C-6AD0-4047-8FC9-ED43E14B92DA}"/>
              </a:ext>
            </a:extLst>
          </p:cNvPr>
          <p:cNvCxnSpPr>
            <a:cxnSpLocks/>
            <a:stCxn id="24" idx="3"/>
          </p:cNvCxnSpPr>
          <p:nvPr/>
        </p:nvCxnSpPr>
        <p:spPr>
          <a:xfrm>
            <a:off x="4120764" y="2250193"/>
            <a:ext cx="1270386" cy="34331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939ED32-B15E-4064-97AE-63429A723FA7}"/>
              </a:ext>
            </a:extLst>
          </p:cNvPr>
          <p:cNvSpPr/>
          <p:nvPr/>
        </p:nvSpPr>
        <p:spPr>
          <a:xfrm>
            <a:off x="990795" y="1692954"/>
            <a:ext cx="3129969" cy="1114477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왼팔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어깨에는 </a:t>
            </a:r>
            <a:r>
              <a:rPr lang="ko-KR" altLang="en-US" sz="12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트라이벌</a:t>
            </a:r>
            <a:r>
              <a:rPr lang="ko-KR" altLang="en-US" sz="12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2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타투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팔 전체는 나무가 팔을 휘감는 느낌의 </a:t>
            </a:r>
            <a:r>
              <a:rPr lang="ko-KR" altLang="en-US" sz="12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타투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9101699" y="4886325"/>
            <a:ext cx="1328176" cy="883841"/>
          </a:xfrm>
          <a:prstGeom prst="rect">
            <a:avLst/>
          </a:prstGeom>
        </p:spPr>
      </p:pic>
      <p:pic>
        <p:nvPicPr>
          <p:cNvPr id="17" name="Picture 4" descr="발바닥 트라이벌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085" y="2857828"/>
            <a:ext cx="1049785" cy="104978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타투쉐어 타투 포스팅 &gt; 팔하박에 꽃타투 작업햇습니다...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1613" y="2857828"/>
            <a:ext cx="1049785" cy="1049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>
            <a:extLst>
              <a:ext uri="{FF2B5EF4-FFF2-40B4-BE49-F238E27FC236}">
                <a16:creationId xmlns:a16="http://schemas.microsoft.com/office/drawing/2014/main" id="{6D5C35F8-886B-494D-9E65-C9ACFE8C88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126"/>
          <a:stretch/>
        </p:blipFill>
        <p:spPr bwMode="auto">
          <a:xfrm>
            <a:off x="1562526" y="5388871"/>
            <a:ext cx="1140690" cy="1008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터질듯한 근육, '대머리 근육남' 인터넷 화제 : 네모판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35"/>
          <a:stretch/>
        </p:blipFill>
        <p:spPr bwMode="auto">
          <a:xfrm>
            <a:off x="8152224" y="2250193"/>
            <a:ext cx="1490061" cy="1425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9755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>
            <a:extLst>
              <a:ext uri="{FF2B5EF4-FFF2-40B4-BE49-F238E27FC236}">
                <a16:creationId xmlns:a16="http://schemas.microsoft.com/office/drawing/2014/main" id="{19D084A4-5D72-40FF-9F4D-F45749E91D44}"/>
              </a:ext>
            </a:extLst>
          </p:cNvPr>
          <p:cNvSpPr/>
          <p:nvPr/>
        </p:nvSpPr>
        <p:spPr>
          <a:xfrm>
            <a:off x="1" y="1268413"/>
            <a:ext cx="12192000" cy="51288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5EF37EE-5B1C-48D2-A856-D1B701573D11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6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69A88F-319D-444E-815E-5080FB8C0D16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신규 캐릭터 외형</a:t>
            </a:r>
          </a:p>
        </p:txBody>
      </p:sp>
      <p:pic>
        <p:nvPicPr>
          <p:cNvPr id="2050" name="Picture 2" descr="우선순위 본 | 언리얼 엔진 문서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600" b="95680" l="43508" r="8765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3688" t="7840" r="12217" b="4480"/>
          <a:stretch/>
        </p:blipFill>
        <p:spPr bwMode="auto">
          <a:xfrm>
            <a:off x="4265740" y="1397794"/>
            <a:ext cx="3660520" cy="445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C9403DC-7AA1-4B98-9CEE-BBC2AD0BDF48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3390900" y="3079693"/>
            <a:ext cx="2352675" cy="123842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EE91219-2CA6-4E14-BD1C-05E63ED9F5F1}"/>
              </a:ext>
            </a:extLst>
          </p:cNvPr>
          <p:cNvSpPr/>
          <p:nvPr/>
        </p:nvSpPr>
        <p:spPr>
          <a:xfrm>
            <a:off x="850448" y="2539886"/>
            <a:ext cx="2540452" cy="1079614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하반신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군데 군데 피와 먼지가 묻어 있는 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전투복 하의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309026D1-EACA-4160-B496-E6DF5A64CAD3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448427" y="4073980"/>
            <a:ext cx="2352673" cy="138622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EF7EE2A-2B0D-4945-940C-439ACC000012}"/>
              </a:ext>
            </a:extLst>
          </p:cNvPr>
          <p:cNvSpPr/>
          <p:nvPr/>
        </p:nvSpPr>
        <p:spPr>
          <a:xfrm>
            <a:off x="8801100" y="3429000"/>
            <a:ext cx="2771775" cy="1289959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신발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기본적으로 검정색 전투화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먼지가 묻어 있으며</a:t>
            </a:r>
            <a:r>
              <a:rPr lang="en-US" altLang="ko-KR" sz="12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sz="12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끈이 느슨하게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풀려 있음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3074" name="Picture 2" descr="전투화끈/군화끈/신발끈 - 800원 | 택티컬아웃도어 넷피엑스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1440" y="4749863"/>
            <a:ext cx="1420685" cy="1420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3709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1493</TotalTime>
  <Words>891</Words>
  <Application>Microsoft Office PowerPoint</Application>
  <PresentationFormat>와이드스크린</PresentationFormat>
  <Paragraphs>238</Paragraphs>
  <Slides>20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6" baseType="lpstr">
      <vt:lpstr>나눔고딕 ExtraBold</vt:lpstr>
      <vt:lpstr>맑은 고딕</vt:lpstr>
      <vt:lpstr>Arial</vt:lpstr>
      <vt:lpstr>나눔스퀘어 ExtraBold</vt:lpstr>
      <vt:lpstr>나눔스퀘어 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Atents</dc:creator>
  <cp:lastModifiedBy>Atents</cp:lastModifiedBy>
  <cp:revision>371</cp:revision>
  <dcterms:created xsi:type="dcterms:W3CDTF">2021-03-29T02:11:06Z</dcterms:created>
  <dcterms:modified xsi:type="dcterms:W3CDTF">2021-04-05T03:53:50Z</dcterms:modified>
</cp:coreProperties>
</file>